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4" r:id="rId16"/>
    <p:sldId id="275" r:id="rId17"/>
    <p:sldId id="278" r:id="rId18"/>
    <p:sldId id="267" r:id="rId19"/>
    <p:sldId id="273" r:id="rId20"/>
    <p:sldId id="268" r:id="rId21"/>
    <p:sldId id="269" r:id="rId22"/>
    <p:sldId id="270" r:id="rId23"/>
    <p:sldId id="276" r:id="rId24"/>
    <p:sldId id="277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J0yajd_d0hA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9dABpluAaFs&amp;t=48s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-BS-VxG3G-8&amp;t=441s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xFwTN0dTFE&amp;t=51s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3qfKbKVsiHo&amp;t=66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C6sJ8U-XgkI&amp;t=38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78" r="1807" b="-1"/>
          <a:stretch/>
        </p:blipFill>
        <p:spPr>
          <a:xfrm>
            <a:off x="4644526" y="10"/>
            <a:ext cx="7552945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5D38EC-467D-4F84-8FAA-CAFAA257D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3ADC95-CC75-4952-B479-8662488EA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063262"/>
            <a:ext cx="3739278" cy="2661138"/>
          </a:xfrm>
        </p:spPr>
        <p:txBody>
          <a:bodyPr>
            <a:normAutofit/>
          </a:bodyPr>
          <a:lstStyle/>
          <a:p>
            <a:r>
              <a:rPr lang="pl-PL" sz="4600" cap="all" dirty="0"/>
              <a:t>SPOLUPRÁCE S OSN A 16 LET NADACE</a:t>
            </a:r>
            <a:endParaRPr lang="en-US" sz="4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3" y="5101298"/>
            <a:ext cx="3739277" cy="1116622"/>
          </a:xfrm>
        </p:spPr>
        <p:txBody>
          <a:bodyPr>
            <a:normAutofit/>
          </a:bodyPr>
          <a:lstStyle/>
          <a:p>
            <a:r>
              <a:rPr lang="en-US" b="1" cap="all" dirty="0" err="1"/>
              <a:t>Nadace</a:t>
            </a:r>
            <a:r>
              <a:rPr lang="en-US" b="1" cap="all" dirty="0"/>
              <a:t> </a:t>
            </a:r>
            <a:r>
              <a:rPr lang="en-US" b="1" cap="all" dirty="0" err="1"/>
              <a:t>krása</a:t>
            </a:r>
            <a:r>
              <a:rPr lang="en-US" b="1" cap="all" dirty="0"/>
              <a:t> pomoci &amp; Taťána </a:t>
            </a:r>
            <a:r>
              <a:rPr lang="cs-CZ" b="1" cap="all" dirty="0"/>
              <a:t>KUCHAŘOVÁ</a:t>
            </a:r>
            <a:endParaRPr lang="en-US" b="1" cap="al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43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116" r="27116" b="-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b="1" cap="all" dirty="0"/>
              <a:t>UN GENEVA, 2018</a:t>
            </a:r>
            <a:br>
              <a:rPr lang="en-US" b="1" cap="all" dirty="0"/>
            </a:br>
            <a:endParaRPr lang="en-US" dirty="0"/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GB" sz="1300" dirty="0" err="1"/>
              <a:t>První</a:t>
            </a:r>
            <a:r>
              <a:rPr lang="en-GB" sz="1300" dirty="0"/>
              <a:t> </a:t>
            </a:r>
            <a:r>
              <a:rPr lang="en-GB" sz="1300" dirty="0" err="1"/>
              <a:t>mezinárodní</a:t>
            </a:r>
            <a:r>
              <a:rPr lang="en-GB" sz="1300" dirty="0"/>
              <a:t> </a:t>
            </a:r>
            <a:r>
              <a:rPr lang="en-GB" sz="1300" b="1" dirty="0" err="1"/>
              <a:t>konference</a:t>
            </a:r>
            <a:r>
              <a:rPr lang="en-GB" sz="1300" b="1" dirty="0"/>
              <a:t> </a:t>
            </a:r>
            <a:r>
              <a:rPr lang="en-GB" sz="1300" b="1" dirty="0" err="1"/>
              <a:t>na</a:t>
            </a:r>
            <a:r>
              <a:rPr lang="en-GB" sz="1300" b="1" dirty="0"/>
              <a:t> </a:t>
            </a:r>
            <a:r>
              <a:rPr lang="en-GB" sz="1300" b="1" dirty="0" err="1"/>
              <a:t>téma</a:t>
            </a:r>
            <a:r>
              <a:rPr lang="en-GB" sz="1300" b="1" dirty="0"/>
              <a:t> </a:t>
            </a:r>
            <a:r>
              <a:rPr lang="en-GB" sz="1300" b="1" dirty="0" err="1"/>
              <a:t>populační</a:t>
            </a:r>
            <a:r>
              <a:rPr lang="en-GB" sz="1300" b="1" dirty="0"/>
              <a:t> </a:t>
            </a:r>
            <a:r>
              <a:rPr lang="en-GB" sz="1300" b="1" dirty="0" err="1"/>
              <a:t>vývoj</a:t>
            </a:r>
            <a:r>
              <a:rPr lang="en-GB" sz="1300" b="1" dirty="0"/>
              <a:t> a </a:t>
            </a:r>
            <a:r>
              <a:rPr lang="en-GB" sz="1300" b="1" dirty="0" err="1"/>
              <a:t>udržitelnost</a:t>
            </a:r>
            <a:r>
              <a:rPr lang="en-GB" sz="1300" b="1" dirty="0"/>
              <a:t> </a:t>
            </a:r>
            <a:r>
              <a:rPr lang="en-GB" sz="1300" dirty="0"/>
              <a:t>se </a:t>
            </a:r>
            <a:r>
              <a:rPr lang="en-GB" sz="1300" dirty="0" err="1"/>
              <a:t>konala</a:t>
            </a:r>
            <a:r>
              <a:rPr lang="en-GB" sz="1300" dirty="0"/>
              <a:t> v </a:t>
            </a:r>
            <a:r>
              <a:rPr lang="en-GB" sz="1300" dirty="0" err="1"/>
              <a:t>roce</a:t>
            </a:r>
            <a:r>
              <a:rPr lang="en-GB" sz="1300" dirty="0"/>
              <a:t> 1994 v </a:t>
            </a:r>
            <a:r>
              <a:rPr lang="en-GB" sz="1300" dirty="0" err="1"/>
              <a:t>Káhiře</a:t>
            </a:r>
            <a:r>
              <a:rPr lang="en-GB" sz="1300" dirty="0"/>
              <a:t>. </a:t>
            </a:r>
            <a:r>
              <a:rPr lang="en-GB" sz="1300" dirty="0" err="1"/>
              <a:t>Závěry</a:t>
            </a:r>
            <a:r>
              <a:rPr lang="en-GB" sz="1300" dirty="0"/>
              <a:t> z </a:t>
            </a:r>
            <a:r>
              <a:rPr lang="en-GB" sz="1300" dirty="0" err="1"/>
              <a:t>této</a:t>
            </a:r>
            <a:r>
              <a:rPr lang="en-GB" sz="1300" dirty="0"/>
              <a:t> </a:t>
            </a:r>
            <a:r>
              <a:rPr lang="en-GB" sz="1300" dirty="0" err="1"/>
              <a:t>konference</a:t>
            </a:r>
            <a:r>
              <a:rPr lang="en-GB" sz="1300" dirty="0"/>
              <a:t> </a:t>
            </a:r>
            <a:r>
              <a:rPr lang="en-GB" sz="1300" dirty="0" err="1"/>
              <a:t>byly</a:t>
            </a:r>
            <a:r>
              <a:rPr lang="en-GB" sz="1300" dirty="0"/>
              <a:t> </a:t>
            </a:r>
            <a:r>
              <a:rPr lang="en-GB" sz="1300" dirty="0" err="1"/>
              <a:t>hodnoceny</a:t>
            </a:r>
            <a:r>
              <a:rPr lang="en-GB" sz="1300" dirty="0"/>
              <a:t> v </a:t>
            </a:r>
            <a:r>
              <a:rPr lang="en-GB" sz="1300" dirty="0" err="1"/>
              <a:t>roce</a:t>
            </a:r>
            <a:r>
              <a:rPr lang="en-GB" sz="1300" dirty="0"/>
              <a:t> 2014, 20 let </a:t>
            </a:r>
            <a:r>
              <a:rPr lang="en-GB" sz="1300" dirty="0" err="1"/>
              <a:t>po</a:t>
            </a:r>
            <a:r>
              <a:rPr lang="en-GB" sz="1300" dirty="0"/>
              <a:t> </a:t>
            </a:r>
            <a:r>
              <a:rPr lang="en-GB" sz="1300" dirty="0" err="1"/>
              <a:t>jejich</a:t>
            </a:r>
            <a:r>
              <a:rPr lang="en-GB" sz="1300" dirty="0"/>
              <a:t> </a:t>
            </a:r>
            <a:r>
              <a:rPr lang="en-GB" sz="1300" dirty="0" err="1"/>
              <a:t>přijetí</a:t>
            </a:r>
            <a:r>
              <a:rPr lang="en-GB" sz="1300" dirty="0"/>
              <a:t>. </a:t>
            </a:r>
            <a:r>
              <a:rPr lang="en-GB" sz="1300" dirty="0" err="1"/>
              <a:t>Další</a:t>
            </a:r>
            <a:r>
              <a:rPr lang="en-GB" sz="1300" dirty="0"/>
              <a:t> </a:t>
            </a:r>
            <a:r>
              <a:rPr lang="en-GB" sz="1300" dirty="0" err="1"/>
              <a:t>hodnocení</a:t>
            </a:r>
            <a:r>
              <a:rPr lang="en-GB" sz="1300" dirty="0"/>
              <a:t> </a:t>
            </a:r>
            <a:r>
              <a:rPr lang="en-GB" sz="1300" dirty="0" err="1"/>
              <a:t>toho</a:t>
            </a:r>
            <a:r>
              <a:rPr lang="en-GB" sz="1300" dirty="0"/>
              <a:t>, </a:t>
            </a:r>
            <a:r>
              <a:rPr lang="en-GB" sz="1300" dirty="0" err="1"/>
              <a:t>jak</a:t>
            </a:r>
            <a:r>
              <a:rPr lang="en-GB" sz="1300" dirty="0"/>
              <a:t> </a:t>
            </a:r>
            <a:r>
              <a:rPr lang="en-GB" sz="1300" dirty="0" err="1"/>
              <a:t>svět</a:t>
            </a:r>
            <a:r>
              <a:rPr lang="en-GB" sz="1300" dirty="0"/>
              <a:t> </a:t>
            </a:r>
            <a:r>
              <a:rPr lang="en-GB" sz="1300" dirty="0" err="1"/>
              <a:t>plní</a:t>
            </a:r>
            <a:r>
              <a:rPr lang="en-GB" sz="1300" dirty="0"/>
              <a:t> </a:t>
            </a:r>
            <a:r>
              <a:rPr lang="en-GB" sz="1300" dirty="0" err="1"/>
              <a:t>závazky</a:t>
            </a:r>
            <a:r>
              <a:rPr lang="en-GB" sz="1300" dirty="0"/>
              <a:t>, </a:t>
            </a:r>
            <a:r>
              <a:rPr lang="en-GB" sz="1300" dirty="0" err="1"/>
              <a:t>které</a:t>
            </a:r>
            <a:r>
              <a:rPr lang="en-GB" sz="1300" dirty="0"/>
              <a:t> se </a:t>
            </a:r>
            <a:r>
              <a:rPr lang="en-GB" sz="1300" dirty="0" err="1"/>
              <a:t>týkají</a:t>
            </a:r>
            <a:r>
              <a:rPr lang="en-GB" sz="1300" dirty="0"/>
              <a:t> </a:t>
            </a:r>
            <a:r>
              <a:rPr lang="en-GB" sz="1300" dirty="0" err="1"/>
              <a:t>demografických</a:t>
            </a:r>
            <a:r>
              <a:rPr lang="en-GB" sz="1300" dirty="0"/>
              <a:t> </a:t>
            </a:r>
            <a:r>
              <a:rPr lang="en-GB" sz="1300" dirty="0" err="1"/>
              <a:t>výzev</a:t>
            </a:r>
            <a:r>
              <a:rPr lang="en-GB" sz="1300" dirty="0"/>
              <a:t>, </a:t>
            </a:r>
            <a:r>
              <a:rPr lang="en-GB" sz="1300" dirty="0" err="1"/>
              <a:t>bude</a:t>
            </a:r>
            <a:r>
              <a:rPr lang="en-GB" sz="1300" dirty="0"/>
              <a:t> </a:t>
            </a:r>
            <a:r>
              <a:rPr lang="en-GB" sz="1300" dirty="0" err="1"/>
              <a:t>probíhat</a:t>
            </a:r>
            <a:r>
              <a:rPr lang="en-GB" sz="1300" dirty="0"/>
              <a:t> </a:t>
            </a:r>
            <a:r>
              <a:rPr lang="en-GB" sz="1300" dirty="0" err="1"/>
              <a:t>příští</a:t>
            </a:r>
            <a:r>
              <a:rPr lang="en-GB" sz="1300" dirty="0"/>
              <a:t> </a:t>
            </a:r>
            <a:r>
              <a:rPr lang="en-GB" sz="1300" dirty="0" err="1"/>
              <a:t>rok</a:t>
            </a:r>
            <a:r>
              <a:rPr lang="en-GB" sz="1300" dirty="0"/>
              <a:t>, 25 let </a:t>
            </a:r>
            <a:r>
              <a:rPr lang="en-GB" sz="1300" dirty="0" err="1"/>
              <a:t>po</a:t>
            </a:r>
            <a:r>
              <a:rPr lang="en-GB" sz="1300" dirty="0"/>
              <a:t> </a:t>
            </a:r>
            <a:r>
              <a:rPr lang="en-GB" sz="1300" dirty="0" err="1"/>
              <a:t>Káhiře</a:t>
            </a:r>
            <a:r>
              <a:rPr lang="en-GB" sz="1300" dirty="0"/>
              <a:t>. (ICPD+25). </a:t>
            </a:r>
          </a:p>
          <a:p>
            <a:r>
              <a:rPr lang="en-GB" sz="1300" dirty="0"/>
              <a:t>V </a:t>
            </a:r>
            <a:r>
              <a:rPr lang="en-GB" sz="1300" dirty="0" err="1"/>
              <a:t>Ženevě</a:t>
            </a:r>
            <a:r>
              <a:rPr lang="en-GB" sz="1300" dirty="0"/>
              <a:t> se v </a:t>
            </a:r>
            <a:r>
              <a:rPr lang="en-GB" sz="1300" dirty="0" err="1"/>
              <a:t>říjnu</a:t>
            </a:r>
            <a:r>
              <a:rPr lang="en-GB" sz="1300" dirty="0"/>
              <a:t> 2018 </a:t>
            </a:r>
            <a:r>
              <a:rPr lang="en-GB" sz="1300" dirty="0" err="1"/>
              <a:t>konalo</a:t>
            </a:r>
            <a:r>
              <a:rPr lang="en-GB" sz="1300" dirty="0"/>
              <a:t> </a:t>
            </a:r>
            <a:r>
              <a:rPr lang="en-GB" sz="1300" dirty="0" err="1"/>
              <a:t>zhodnocení</a:t>
            </a:r>
            <a:r>
              <a:rPr lang="en-GB" sz="1300" dirty="0"/>
              <a:t>, </a:t>
            </a:r>
            <a:r>
              <a:rPr lang="en-GB" sz="1300" dirty="0" err="1"/>
              <a:t>které</a:t>
            </a:r>
            <a:r>
              <a:rPr lang="en-GB" sz="1300" dirty="0"/>
              <a:t> </a:t>
            </a:r>
            <a:r>
              <a:rPr lang="en-GB" sz="1300" dirty="0" err="1"/>
              <a:t>bylo</a:t>
            </a:r>
            <a:r>
              <a:rPr lang="en-GB" sz="1300" dirty="0"/>
              <a:t> </a:t>
            </a:r>
            <a:r>
              <a:rPr lang="en-GB" sz="1300" dirty="0" err="1"/>
              <a:t>zaměřeno</a:t>
            </a:r>
            <a:r>
              <a:rPr lang="en-GB" sz="1300" dirty="0"/>
              <a:t> </a:t>
            </a:r>
            <a:r>
              <a:rPr lang="en-GB" sz="1300" dirty="0" err="1"/>
              <a:t>na</a:t>
            </a:r>
            <a:r>
              <a:rPr lang="en-GB" sz="1300" dirty="0"/>
              <a:t> region </a:t>
            </a:r>
            <a:r>
              <a:rPr lang="en-GB" sz="1300" dirty="0" err="1"/>
              <a:t>střední</a:t>
            </a:r>
            <a:r>
              <a:rPr lang="en-GB" sz="1300" dirty="0"/>
              <a:t> a </a:t>
            </a:r>
            <a:r>
              <a:rPr lang="en-GB" sz="1300" dirty="0" err="1"/>
              <a:t>východní</a:t>
            </a:r>
            <a:r>
              <a:rPr lang="en-GB" sz="1300" dirty="0"/>
              <a:t> </a:t>
            </a:r>
            <a:r>
              <a:rPr lang="en-GB" sz="1300" dirty="0" err="1"/>
              <a:t>Evropy</a:t>
            </a:r>
            <a:r>
              <a:rPr lang="en-GB" sz="1300" dirty="0"/>
              <a:t>. </a:t>
            </a:r>
          </a:p>
          <a:p>
            <a:r>
              <a:rPr lang="en-GB" sz="1300" dirty="0"/>
              <a:t>Na </a:t>
            </a:r>
            <a:r>
              <a:rPr lang="en-GB" sz="1300" dirty="0" err="1"/>
              <a:t>našem</a:t>
            </a:r>
            <a:r>
              <a:rPr lang="en-GB" sz="1300" dirty="0"/>
              <a:t> </a:t>
            </a:r>
            <a:r>
              <a:rPr lang="en-GB" sz="1300" dirty="0" err="1"/>
              <a:t>vystoupení</a:t>
            </a:r>
            <a:r>
              <a:rPr lang="en-GB" sz="1300" dirty="0"/>
              <a:t> </a:t>
            </a:r>
            <a:r>
              <a:rPr lang="en-GB" sz="1300" dirty="0" err="1"/>
              <a:t>jsme</a:t>
            </a:r>
            <a:r>
              <a:rPr lang="en-GB" sz="1300" dirty="0"/>
              <a:t> </a:t>
            </a:r>
            <a:r>
              <a:rPr lang="en-GB" sz="1300" dirty="0" err="1"/>
              <a:t>spolupracovali</a:t>
            </a:r>
            <a:r>
              <a:rPr lang="en-GB" sz="1300" dirty="0"/>
              <a:t> s UNFPA Eastern Europe &amp; Central Asia a s UNECE. </a:t>
            </a:r>
            <a:r>
              <a:rPr lang="en-GB" sz="1300" dirty="0" err="1"/>
              <a:t>Měli</a:t>
            </a:r>
            <a:r>
              <a:rPr lang="en-GB" sz="1300" dirty="0"/>
              <a:t> </a:t>
            </a:r>
            <a:r>
              <a:rPr lang="en-GB" sz="1300" dirty="0" err="1"/>
              <a:t>jsme</a:t>
            </a:r>
            <a:r>
              <a:rPr lang="en-GB" sz="1300" dirty="0"/>
              <a:t> </a:t>
            </a:r>
            <a:r>
              <a:rPr lang="en-GB" sz="1300" dirty="0" err="1"/>
              <a:t>za</a:t>
            </a:r>
            <a:r>
              <a:rPr lang="en-GB" sz="1300" dirty="0"/>
              <a:t> </a:t>
            </a:r>
            <a:r>
              <a:rPr lang="en-GB" sz="1300" dirty="0" err="1"/>
              <a:t>cíl</a:t>
            </a:r>
            <a:r>
              <a:rPr lang="en-GB" sz="1300" dirty="0"/>
              <a:t> </a:t>
            </a:r>
            <a:r>
              <a:rPr lang="en-GB" sz="1300" dirty="0" err="1"/>
              <a:t>upozornit</a:t>
            </a:r>
            <a:r>
              <a:rPr lang="en-GB" sz="1300" dirty="0"/>
              <a:t> </a:t>
            </a:r>
            <a:r>
              <a:rPr lang="en-GB" sz="1300" dirty="0" err="1"/>
              <a:t>na</a:t>
            </a:r>
            <a:r>
              <a:rPr lang="en-GB" sz="1300" dirty="0"/>
              <a:t> to, </a:t>
            </a:r>
            <a:r>
              <a:rPr lang="en-GB" sz="1300" dirty="0" err="1"/>
              <a:t>že</a:t>
            </a:r>
            <a:r>
              <a:rPr lang="en-GB" sz="1300" dirty="0"/>
              <a:t> by </a:t>
            </a:r>
            <a:r>
              <a:rPr lang="en-GB" sz="1300" dirty="0" err="1"/>
              <a:t>ze</a:t>
            </a:r>
            <a:r>
              <a:rPr lang="en-GB" sz="1300" dirty="0"/>
              <a:t> </a:t>
            </a:r>
            <a:r>
              <a:rPr lang="en-GB" sz="1300" dirty="0" err="1"/>
              <a:t>závěrečné</a:t>
            </a:r>
            <a:r>
              <a:rPr lang="en-GB" sz="1300" dirty="0"/>
              <a:t> </a:t>
            </a:r>
            <a:r>
              <a:rPr lang="en-GB" sz="1300" dirty="0" err="1"/>
              <a:t>hodnotící</a:t>
            </a:r>
            <a:r>
              <a:rPr lang="en-GB" sz="1300" dirty="0"/>
              <a:t> </a:t>
            </a:r>
            <a:r>
              <a:rPr lang="en-GB" sz="1300" dirty="0" err="1"/>
              <a:t>zprávy</a:t>
            </a:r>
            <a:r>
              <a:rPr lang="en-GB" sz="1300" dirty="0"/>
              <a:t> </a:t>
            </a:r>
            <a:r>
              <a:rPr lang="en-GB" sz="1300" dirty="0" err="1"/>
              <a:t>neměla</a:t>
            </a:r>
            <a:r>
              <a:rPr lang="en-GB" sz="1300" dirty="0"/>
              <a:t> </a:t>
            </a:r>
            <a:r>
              <a:rPr lang="en-GB" sz="1300" dirty="0" err="1"/>
              <a:t>vypadnout</a:t>
            </a:r>
            <a:r>
              <a:rPr lang="en-GB" sz="1300" dirty="0"/>
              <a:t> </a:t>
            </a:r>
            <a:r>
              <a:rPr lang="en-GB" sz="1300" dirty="0" err="1"/>
              <a:t>cílová</a:t>
            </a:r>
            <a:r>
              <a:rPr lang="en-GB" sz="1300" dirty="0"/>
              <a:t> </a:t>
            </a:r>
            <a:r>
              <a:rPr lang="en-GB" sz="1300" dirty="0" err="1"/>
              <a:t>skupina</a:t>
            </a:r>
            <a:r>
              <a:rPr lang="en-GB" sz="1300" dirty="0"/>
              <a:t> </a:t>
            </a:r>
            <a:r>
              <a:rPr lang="en-GB" sz="1300" dirty="0" err="1"/>
              <a:t>seniorů</a:t>
            </a:r>
            <a:r>
              <a:rPr lang="en-GB" sz="1300" dirty="0"/>
              <a:t> a </a:t>
            </a:r>
            <a:r>
              <a:rPr lang="en-GB" sz="1300" dirty="0" err="1"/>
              <a:t>vůbec</a:t>
            </a:r>
            <a:r>
              <a:rPr lang="en-GB" sz="1300" dirty="0"/>
              <a:t> </a:t>
            </a:r>
            <a:r>
              <a:rPr lang="en-GB" sz="1300" dirty="0" err="1"/>
              <a:t>stárnutí</a:t>
            </a:r>
            <a:r>
              <a:rPr lang="en-GB" sz="1300" dirty="0"/>
              <a:t> populace. </a:t>
            </a:r>
          </a:p>
          <a:p>
            <a:r>
              <a:rPr lang="en-GB" sz="1300" dirty="0" err="1"/>
              <a:t>Taťánin</a:t>
            </a:r>
            <a:r>
              <a:rPr lang="en-GB" sz="1300" dirty="0"/>
              <a:t> </a:t>
            </a:r>
            <a:r>
              <a:rPr lang="en-GB" sz="1300" dirty="0" err="1"/>
              <a:t>příspěvek</a:t>
            </a:r>
            <a:r>
              <a:rPr lang="en-GB" sz="1300" dirty="0"/>
              <a:t> </a:t>
            </a:r>
            <a:r>
              <a:rPr lang="en-GB" sz="1300" dirty="0" err="1"/>
              <a:t>najdete</a:t>
            </a:r>
            <a:r>
              <a:rPr lang="en-GB" sz="1300" dirty="0"/>
              <a:t> </a:t>
            </a:r>
            <a:r>
              <a:rPr lang="cs-CZ" sz="1300" dirty="0"/>
              <a:t>zde - </a:t>
            </a:r>
            <a:r>
              <a:rPr lang="cs-CZ" sz="1400" dirty="0">
                <a:hlinkClick r:id="rId5"/>
              </a:rPr>
              <a:t>https://www.youtube.com/watch?v=J0yajd_d0hA</a:t>
            </a:r>
            <a:endParaRPr lang="en-US" sz="1300" dirty="0"/>
          </a:p>
          <a:p>
            <a:endParaRPr lang="en-US" sz="1300" dirty="0"/>
          </a:p>
        </p:txBody>
      </p:sp>
      <p:sp>
        <p:nvSpPr>
          <p:cNvPr id="5" name="TextBox 4"/>
          <p:cNvSpPr txBox="1"/>
          <p:nvPr/>
        </p:nvSpPr>
        <p:spPr>
          <a:xfrm>
            <a:off x="7967050" y="6186488"/>
            <a:ext cx="402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Obrázek 5 - Taťána Kuchařová a Michaela Stachová zastupují ČR na ICPD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31975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 cap="all" dirty="0"/>
              <a:t>UN NY, 2019</a:t>
            </a:r>
            <a:br>
              <a:rPr lang="en-US" b="1" cap="al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r>
              <a:rPr lang="cs-CZ" sz="1300" dirty="0"/>
              <a:t>Pár dní po MDŽ se v New Yorku konalo 63. zasedání Komise OSN pro postavení žen (CSW63). Taťána Kuchařová byla součástí delegace ČR, kterou vedla ministryně práce a sociálních věcí Jana Maláčová.</a:t>
            </a:r>
          </a:p>
          <a:p>
            <a:r>
              <a:rPr lang="cs-CZ" sz="1300" dirty="0"/>
              <a:t>V rámci zasedání jsme uspořádaly dva semináře. První organizoval Úřad vlády ČR v čele se zmocněnkyní pro lidská práva Martinou Štěpánkovou a byl zaměřen na práci s mládeží v souvislosti s prevencí sexuálního a partnerského násilí.</a:t>
            </a:r>
          </a:p>
          <a:p>
            <a:r>
              <a:rPr lang="cs-CZ" sz="1300" dirty="0"/>
              <a:t>Druhý side event naší delegace se týkal změn v oblasti rodinné politiky a podpory dostupnosti různých forem péče. Tohoto semináře se vedle Taťány a ministryně práce a sociálních věcí Jany Maláčové zúčastnily také zástupkyně a zástupci Nového Zélandu, Francie a UNFPA.</a:t>
            </a:r>
          </a:p>
          <a:p>
            <a:r>
              <a:rPr lang="cs-CZ" sz="1300" dirty="0"/>
              <a:t>Řešili jsme, co všechno znamená rodinná neformální péče a koho ovlivňuje. Celosvětově totiž platí, že hlavními pečovatelkami jsou ženy. Taťánin příspěvek se týkal toho, jakou cenu musejí platit za to, že se starají o své blízké, ať už to jsou děti nebo později rodiče či prarodiče. Tou cenou jsou nižší důchody a velké znevýhodnění na trhu práce. </a:t>
            </a:r>
          </a:p>
          <a:p>
            <a:endParaRPr lang="en-US" sz="1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165" r="2" b="2"/>
          <a:stretch/>
        </p:blipFill>
        <p:spPr>
          <a:xfrm>
            <a:off x="794325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94325" y="6049001"/>
            <a:ext cx="298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Obrázek 6 - Taťána s ministryní práce a sociálních věcí Janou Maláčovou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47870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 cap="all" dirty="0"/>
              <a:t>UN NY, 20</a:t>
            </a:r>
            <a:r>
              <a:rPr lang="cs-CZ" b="1" cap="all" dirty="0"/>
              <a:t>23</a:t>
            </a:r>
            <a:br>
              <a:rPr lang="en-US" b="1" cap="al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1140" y="2336873"/>
            <a:ext cx="6516509" cy="3599316"/>
          </a:xfrm>
        </p:spPr>
        <p:txBody>
          <a:bodyPr>
            <a:normAutofit/>
          </a:bodyPr>
          <a:lstStyle/>
          <a:p>
            <a:r>
              <a:rPr lang="cs-CZ" sz="1300" dirty="0"/>
              <a:t>Při příležitosti MDŽ se v březnu v New Yorku konalo 67. zasedání Komise OSN pro postavení žen (CSW67). Taťána Kuchařová byla součástí vládní delegace ČR, kterou vedl ministr práce a sociálních věcí Marian Jurečka.</a:t>
            </a:r>
          </a:p>
          <a:p>
            <a:r>
              <a:rPr lang="cs-CZ" sz="1300" dirty="0"/>
              <a:t>Česká republika se rozhodla uspořádat hned několik akcí. Jednou z nich byl </a:t>
            </a:r>
            <a:r>
              <a:rPr lang="cs-CZ" sz="1300" dirty="0" err="1"/>
              <a:t>side</a:t>
            </a:r>
            <a:r>
              <a:rPr lang="cs-CZ" sz="1300" dirty="0"/>
              <a:t> event na téma rozdílu v odměňování mužů a žen. O možnostech, jak nerovnost snižovat a kde hledat příklady dobré praxe, diskutovali například ministr práce a sociálních věcí Marian Jurečka, náměstkyně pro řízení sekce evropských fondů a mezinárodní spolupráce Martina Štěpánková nebo zakladatelka a předsedkyně správní rady Nadace Krása pomoci Taťána Kuchařová. </a:t>
            </a:r>
          </a:p>
          <a:p>
            <a:r>
              <a:rPr lang="cs-CZ" sz="1300" dirty="0"/>
              <a:t>Naším hlavním tématem byl dopad gender </a:t>
            </a:r>
            <a:r>
              <a:rPr lang="cs-CZ" sz="1300" dirty="0" err="1"/>
              <a:t>pay</a:t>
            </a:r>
            <a:r>
              <a:rPr lang="cs-CZ" sz="1300" dirty="0"/>
              <a:t> gap na ženy v důchodovém věku.</a:t>
            </a:r>
          </a:p>
          <a:p>
            <a:endParaRPr lang="cs-CZ" sz="1300" dirty="0"/>
          </a:p>
          <a:p>
            <a:pPr marL="0" indent="0">
              <a:buNone/>
            </a:pPr>
            <a:endParaRPr lang="en-US" sz="1300" dirty="0"/>
          </a:p>
        </p:txBody>
      </p:sp>
      <p:sp>
        <p:nvSpPr>
          <p:cNvPr id="5" name="TextBox 4"/>
          <p:cNvSpPr txBox="1"/>
          <p:nvPr/>
        </p:nvSpPr>
        <p:spPr>
          <a:xfrm>
            <a:off x="794325" y="5873939"/>
            <a:ext cx="298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Obrázek 7 - Taťána při </a:t>
            </a:r>
            <a:r>
              <a:rPr lang="cs-CZ" sz="1200" b="1" dirty="0" err="1"/>
              <a:t>side</a:t>
            </a:r>
            <a:r>
              <a:rPr lang="cs-CZ" sz="1200" b="1" dirty="0"/>
              <a:t> eventu pořádaném českou delegací</a:t>
            </a:r>
            <a:endParaRPr lang="en-US" sz="12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03928A-3A5F-4C95-8061-4893BE98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00" y="2336873"/>
            <a:ext cx="2296242" cy="34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5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 cap="all" dirty="0"/>
              <a:t>UN NY, 20</a:t>
            </a:r>
            <a:r>
              <a:rPr lang="cs-CZ" b="1" cap="all" dirty="0"/>
              <a:t>24</a:t>
            </a:r>
            <a:br>
              <a:rPr lang="en-US" b="1" cap="al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630" y="2576697"/>
            <a:ext cx="6516509" cy="3297243"/>
          </a:xfrm>
        </p:spPr>
        <p:txBody>
          <a:bodyPr>
            <a:normAutofit/>
          </a:bodyPr>
          <a:lstStyle/>
          <a:p>
            <a:r>
              <a:rPr lang="cs-CZ" sz="1300" dirty="0"/>
              <a:t>Při příležitosti MDŽ se v březnu v New Yorku konalo 68. zasedání Komise OSN pro postavení žen (CSW68). Taťána Kuchařová byla opět součástí vládní delegace ČR, vedené mistrem zahraničích věcí Janem </a:t>
            </a:r>
            <a:r>
              <a:rPr lang="cs-CZ" sz="1300" dirty="0" err="1"/>
              <a:t>Lipavským</a:t>
            </a:r>
            <a:r>
              <a:rPr lang="cs-CZ" sz="1300" dirty="0"/>
              <a:t> a zmocněnkyní pro lidská práva Klárou Šimáčkovou </a:t>
            </a:r>
            <a:r>
              <a:rPr lang="cs-CZ" sz="1300" dirty="0" err="1"/>
              <a:t>Laurenčíkovou</a:t>
            </a:r>
            <a:r>
              <a:rPr lang="cs-CZ" sz="1300" dirty="0"/>
              <a:t>. </a:t>
            </a:r>
          </a:p>
          <a:p>
            <a:r>
              <a:rPr lang="cs-CZ" sz="1300" dirty="0"/>
              <a:t>Česká doprovodná akce nesla název “Muži nepláčou: Role mužů v prevenci genderově podmíněného násilí.” Mezinárodní zástupci státní správy a neziskových organizací diskutovali o zapojení mužů do práce a prevence v oblasti násilí na ženách, sdíleli příklady dobré praxe při rozvoji mládeže, zazněla také otázka zpochybňování tradičních negativních mužských vzorců. </a:t>
            </a:r>
          </a:p>
          <a:p>
            <a:r>
              <a:rPr lang="cs-CZ" sz="1300" dirty="0"/>
              <a:t>Domácím násilím jsou ohroženi i senioři, součástí debaty se tak stala i zakladatelka a předsedkyně správní rady Nadace Krása pomoci Taťána Kuchařová.</a:t>
            </a:r>
          </a:p>
          <a:p>
            <a:pPr marL="0" indent="0">
              <a:buNone/>
            </a:pPr>
            <a:endParaRPr lang="en-US" sz="1300" dirty="0"/>
          </a:p>
        </p:txBody>
      </p:sp>
      <p:sp>
        <p:nvSpPr>
          <p:cNvPr id="5" name="TextBox 4"/>
          <p:cNvSpPr txBox="1"/>
          <p:nvPr/>
        </p:nvSpPr>
        <p:spPr>
          <a:xfrm>
            <a:off x="450532" y="5751790"/>
            <a:ext cx="298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Obrázek 8 - Taťána součástí české delegace</a:t>
            </a:r>
            <a:endParaRPr lang="en-US" sz="1200" b="1" dirty="0"/>
          </a:p>
        </p:txBody>
      </p:sp>
      <p:pic>
        <p:nvPicPr>
          <p:cNvPr id="6" name="Obrázek 5" descr="Obsah obrázku osoba, oblečení, Lidská tvář, počítač&#10;&#10;Popis byl vytvořen automaticky">
            <a:extLst>
              <a:ext uri="{FF2B5EF4-FFF2-40B4-BE49-F238E27FC236}">
                <a16:creationId xmlns:a16="http://schemas.microsoft.com/office/drawing/2014/main" id="{722E67BA-8150-6D9A-FB01-1142F59B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80" y="2576697"/>
            <a:ext cx="3103853" cy="31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0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77" y="6462004"/>
            <a:ext cx="4139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Obrázek 9 </a:t>
            </a:r>
            <a:r>
              <a:rPr lang="cs-CZ" sz="1200" b="1"/>
              <a:t>- Taťána součástí české delegace</a:t>
            </a:r>
            <a:endParaRPr lang="en-US" sz="1200" b="1" dirty="0"/>
          </a:p>
        </p:txBody>
      </p:sp>
      <p:pic>
        <p:nvPicPr>
          <p:cNvPr id="10" name="Zástupný obsah 9" descr="Obsah obrázku oblečení, osoba, Lidská tvář, interiér&#10;&#10;Popis byl vytvořen automaticky">
            <a:extLst>
              <a:ext uri="{FF2B5EF4-FFF2-40B4-BE49-F238E27FC236}">
                <a16:creationId xmlns:a16="http://schemas.microsoft.com/office/drawing/2014/main" id="{B2032AA3-5430-B523-A6C3-E36742C93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526" y="2168123"/>
            <a:ext cx="7461626" cy="41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E7E11A8B-D353-4867-842B-40B7BABC9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F0C50D17-020B-418B-BE67-DC7DEA17D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9D5520-887C-4E25-9F91-49EBA2FB3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67" r="22216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C2E52CAC-158C-4DC7-AA1C-F582FFF73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b="1" cap="all" dirty="0"/>
              <a:t>SDGs Ambassador</a:t>
            </a:r>
            <a:br>
              <a:rPr lang="en-US" b="1" cap="all" dirty="0"/>
            </a:br>
            <a:endParaRPr lang="en-US" dirty="0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83211ECD-2CC2-43D9-A32B-E8669250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en-US" sz="1300" dirty="0" err="1"/>
              <a:t>Díky</a:t>
            </a:r>
            <a:r>
              <a:rPr lang="en-US" sz="1300" dirty="0"/>
              <a:t> </a:t>
            </a:r>
            <a:r>
              <a:rPr lang="en-US" sz="1300" dirty="0" err="1"/>
              <a:t>spolupráci</a:t>
            </a:r>
            <a:r>
              <a:rPr lang="en-US" sz="1300" dirty="0"/>
              <a:t> s OSN a </a:t>
            </a:r>
            <a:r>
              <a:rPr lang="en-US" sz="1300" dirty="0" err="1"/>
              <a:t>aktivní</a:t>
            </a:r>
            <a:r>
              <a:rPr lang="en-US" sz="1300" dirty="0"/>
              <a:t> </a:t>
            </a:r>
            <a:r>
              <a:rPr lang="en-US" sz="1300" dirty="0" err="1"/>
              <a:t>propagaci</a:t>
            </a:r>
            <a:r>
              <a:rPr lang="en-US" sz="1300" dirty="0"/>
              <a:t> </a:t>
            </a:r>
            <a:r>
              <a:rPr lang="en-US" sz="1300" dirty="0" err="1"/>
              <a:t>Cílů</a:t>
            </a:r>
            <a:r>
              <a:rPr lang="en-US" sz="1300" dirty="0"/>
              <a:t> </a:t>
            </a:r>
            <a:r>
              <a:rPr lang="en-US" sz="1300" dirty="0" err="1"/>
              <a:t>udržitelného</a:t>
            </a:r>
            <a:r>
              <a:rPr lang="en-US" sz="1300" dirty="0"/>
              <a:t> </a:t>
            </a:r>
            <a:r>
              <a:rPr lang="en-US" sz="1300" dirty="0" err="1"/>
              <a:t>rozvoje</a:t>
            </a:r>
            <a:r>
              <a:rPr lang="en-US" sz="1300" dirty="0"/>
              <a:t> se </a:t>
            </a:r>
            <a:r>
              <a:rPr lang="en-US" sz="1300" dirty="0" err="1"/>
              <a:t>Taťána</a:t>
            </a:r>
            <a:r>
              <a:rPr lang="en-US" sz="1300" dirty="0"/>
              <a:t> </a:t>
            </a:r>
            <a:r>
              <a:rPr lang="en-US" sz="1300" dirty="0" err="1"/>
              <a:t>stala</a:t>
            </a:r>
            <a:r>
              <a:rPr lang="en-US" sz="1300" dirty="0"/>
              <a:t> SDGs </a:t>
            </a:r>
            <a:r>
              <a:rPr lang="en-US" sz="1300" dirty="0" err="1"/>
              <a:t>ambasadorkou</a:t>
            </a:r>
            <a:r>
              <a:rPr lang="en-US" sz="1300" dirty="0"/>
              <a:t>. </a:t>
            </a:r>
            <a:r>
              <a:rPr lang="en-US" sz="1300" dirty="0" err="1"/>
              <a:t>Spolupracovala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Cenách</a:t>
            </a:r>
            <a:r>
              <a:rPr lang="en-US" sz="1300" dirty="0"/>
              <a:t> SDGs, </a:t>
            </a:r>
            <a:r>
              <a:rPr lang="en-US" sz="1300" dirty="0" err="1"/>
              <a:t>které</a:t>
            </a:r>
            <a:r>
              <a:rPr lang="en-US" sz="1300" dirty="0"/>
              <a:t> </a:t>
            </a:r>
            <a:r>
              <a:rPr lang="en-US" sz="1300" dirty="0" err="1"/>
              <a:t>pořádá</a:t>
            </a:r>
            <a:r>
              <a:rPr lang="en-US" sz="1300" dirty="0"/>
              <a:t> </a:t>
            </a:r>
            <a:r>
              <a:rPr lang="en-US" sz="1300" dirty="0" err="1"/>
              <a:t>Asociace</a:t>
            </a:r>
            <a:r>
              <a:rPr lang="en-US" sz="1300" dirty="0"/>
              <a:t> </a:t>
            </a:r>
            <a:r>
              <a:rPr lang="en-US" sz="1300" dirty="0" err="1"/>
              <a:t>společenské</a:t>
            </a:r>
            <a:r>
              <a:rPr lang="en-US" sz="1300" dirty="0"/>
              <a:t> </a:t>
            </a:r>
            <a:r>
              <a:rPr lang="en-US" sz="1300" dirty="0" err="1"/>
              <a:t>odpovědnosti</a:t>
            </a:r>
            <a:r>
              <a:rPr lang="en-US" sz="1300" dirty="0"/>
              <a:t>. O SDGs </a:t>
            </a:r>
            <a:r>
              <a:rPr lang="en-US" sz="1300" dirty="0" err="1"/>
              <a:t>promluvila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mnoha</a:t>
            </a:r>
            <a:r>
              <a:rPr lang="en-US" sz="1300" dirty="0"/>
              <a:t> </a:t>
            </a:r>
            <a:r>
              <a:rPr lang="en-US" sz="1300" dirty="0" err="1"/>
              <a:t>událostech</a:t>
            </a:r>
            <a:r>
              <a:rPr lang="en-US" sz="1300" dirty="0"/>
              <a:t>, </a:t>
            </a:r>
            <a:r>
              <a:rPr lang="en-US" sz="1300" dirty="0" err="1"/>
              <a:t>konferencích</a:t>
            </a:r>
            <a:r>
              <a:rPr lang="en-US" sz="1300" dirty="0"/>
              <a:t> a v TV </a:t>
            </a:r>
            <a:r>
              <a:rPr lang="en-US" sz="1300" dirty="0" err="1"/>
              <a:t>pořadech</a:t>
            </a:r>
            <a:r>
              <a:rPr lang="en-US" sz="1300" dirty="0"/>
              <a:t>. </a:t>
            </a:r>
          </a:p>
          <a:p>
            <a:r>
              <a:rPr lang="en-US" sz="1300" dirty="0" err="1"/>
              <a:t>Těchto</a:t>
            </a:r>
            <a:r>
              <a:rPr lang="en-US" sz="1300" dirty="0"/>
              <a:t> 17 </a:t>
            </a:r>
            <a:r>
              <a:rPr lang="en-US" sz="1300" dirty="0" err="1"/>
              <a:t>cílů</a:t>
            </a:r>
            <a:r>
              <a:rPr lang="en-US" sz="1300" dirty="0"/>
              <a:t> </a:t>
            </a:r>
            <a:r>
              <a:rPr lang="en-US" sz="1300" dirty="0" err="1"/>
              <a:t>není</a:t>
            </a:r>
            <a:r>
              <a:rPr lang="en-US" sz="1300" dirty="0"/>
              <a:t> </a:t>
            </a:r>
            <a:r>
              <a:rPr lang="en-US" sz="1300" dirty="0" err="1"/>
              <a:t>konkrétním</a:t>
            </a:r>
            <a:r>
              <a:rPr lang="en-US" sz="1300" dirty="0"/>
              <a:t> </a:t>
            </a:r>
            <a:r>
              <a:rPr lang="en-US" sz="1300" dirty="0" err="1"/>
              <a:t>plánem</a:t>
            </a:r>
            <a:r>
              <a:rPr lang="en-US" sz="1300" dirty="0"/>
              <a:t>, </a:t>
            </a:r>
            <a:r>
              <a:rPr lang="en-US" sz="1300" dirty="0" err="1"/>
              <a:t>jak</a:t>
            </a:r>
            <a:r>
              <a:rPr lang="en-US" sz="1300" dirty="0"/>
              <a:t> </a:t>
            </a:r>
            <a:r>
              <a:rPr lang="en-US" sz="1300" dirty="0" err="1"/>
              <a:t>dosáhnout</a:t>
            </a:r>
            <a:r>
              <a:rPr lang="en-US" sz="1300" dirty="0"/>
              <a:t> </a:t>
            </a:r>
            <a:r>
              <a:rPr lang="en-US" sz="1300" dirty="0" err="1"/>
              <a:t>okamžitě</a:t>
            </a:r>
            <a:r>
              <a:rPr lang="en-US" sz="1300" dirty="0"/>
              <a:t> </a:t>
            </a:r>
            <a:r>
              <a:rPr lang="en-US" sz="1300" dirty="0" err="1"/>
              <a:t>všech</a:t>
            </a:r>
            <a:r>
              <a:rPr lang="en-US" sz="1300" dirty="0"/>
              <a:t> </a:t>
            </a:r>
            <a:r>
              <a:rPr lang="en-US" sz="1300" dirty="0" err="1"/>
              <a:t>změn</a:t>
            </a:r>
            <a:r>
              <a:rPr lang="en-US" sz="1300" dirty="0"/>
              <a:t>, </a:t>
            </a:r>
            <a:r>
              <a:rPr lang="en-US" sz="1300" dirty="0" err="1"/>
              <a:t>nicméně</a:t>
            </a:r>
            <a:r>
              <a:rPr lang="en-US" sz="1300" dirty="0"/>
              <a:t> </a:t>
            </a:r>
            <a:r>
              <a:rPr lang="en-US" sz="1300" dirty="0" err="1"/>
              <a:t>nám</a:t>
            </a:r>
            <a:r>
              <a:rPr lang="en-US" sz="1300" dirty="0"/>
              <a:t> </a:t>
            </a:r>
            <a:r>
              <a:rPr lang="en-US" sz="1300" dirty="0" err="1"/>
              <a:t>dávají</a:t>
            </a:r>
            <a:r>
              <a:rPr lang="en-US" sz="1300" dirty="0"/>
              <a:t> </a:t>
            </a:r>
            <a:r>
              <a:rPr lang="en-US" sz="1300" dirty="0" err="1"/>
              <a:t>směr</a:t>
            </a:r>
            <a:r>
              <a:rPr lang="en-US" sz="1300" dirty="0"/>
              <a:t>, </a:t>
            </a:r>
            <a:r>
              <a:rPr lang="en-US" sz="1300" dirty="0" err="1"/>
              <a:t>kterým</a:t>
            </a:r>
            <a:r>
              <a:rPr lang="en-US" sz="1300" dirty="0"/>
              <a:t> se </a:t>
            </a:r>
            <a:r>
              <a:rPr lang="en-US" sz="1300" dirty="0" err="1"/>
              <a:t>jako</a:t>
            </a:r>
            <a:r>
              <a:rPr lang="en-US" sz="1300" dirty="0"/>
              <a:t> </a:t>
            </a:r>
            <a:r>
              <a:rPr lang="en-US" sz="1300" dirty="0" err="1"/>
              <a:t>společnost</a:t>
            </a:r>
            <a:r>
              <a:rPr lang="en-US" sz="1300" dirty="0"/>
              <a:t> </a:t>
            </a:r>
            <a:r>
              <a:rPr lang="en-US" sz="1300" dirty="0" err="1"/>
              <a:t>chceme</a:t>
            </a:r>
            <a:r>
              <a:rPr lang="en-US" sz="1300" dirty="0"/>
              <a:t> </a:t>
            </a:r>
            <a:r>
              <a:rPr lang="en-US" sz="1300" dirty="0" err="1"/>
              <a:t>ubírat</a:t>
            </a:r>
            <a:r>
              <a:rPr lang="en-US" sz="1300" dirty="0"/>
              <a:t> a </a:t>
            </a:r>
            <a:r>
              <a:rPr lang="en-US" sz="1300" dirty="0" err="1"/>
              <a:t>pokud</a:t>
            </a:r>
            <a:r>
              <a:rPr lang="en-US" sz="1300" dirty="0"/>
              <a:t> se </a:t>
            </a:r>
            <a:r>
              <a:rPr lang="en-US" sz="1300" dirty="0" err="1"/>
              <a:t>zapojí</a:t>
            </a:r>
            <a:r>
              <a:rPr lang="en-US" sz="1300" dirty="0"/>
              <a:t> </a:t>
            </a:r>
            <a:r>
              <a:rPr lang="en-US" sz="1300" dirty="0" err="1"/>
              <a:t>všichni</a:t>
            </a:r>
            <a:r>
              <a:rPr lang="en-US" sz="1300" dirty="0"/>
              <a:t> a </a:t>
            </a:r>
            <a:r>
              <a:rPr lang="en-US" sz="1300" dirty="0" err="1"/>
              <a:t>budeme</a:t>
            </a:r>
            <a:r>
              <a:rPr lang="en-US" sz="1300" dirty="0"/>
              <a:t> </a:t>
            </a:r>
            <a:r>
              <a:rPr lang="en-US" sz="1300" dirty="0" err="1"/>
              <a:t>spolupracovat</a:t>
            </a:r>
            <a:r>
              <a:rPr lang="en-US" sz="1300" dirty="0"/>
              <a:t> </a:t>
            </a:r>
            <a:r>
              <a:rPr lang="en-US" sz="1300" dirty="0" err="1"/>
              <a:t>napříč</a:t>
            </a:r>
            <a:r>
              <a:rPr lang="en-US" sz="1300" dirty="0"/>
              <a:t> </a:t>
            </a:r>
            <a:r>
              <a:rPr lang="en-US" sz="1300" dirty="0" err="1"/>
              <a:t>sektory</a:t>
            </a:r>
            <a:r>
              <a:rPr lang="en-US" sz="1300" dirty="0"/>
              <a:t>, my </a:t>
            </a:r>
            <a:r>
              <a:rPr lang="en-US" sz="1300" dirty="0" err="1"/>
              <a:t>všichni</a:t>
            </a:r>
            <a:r>
              <a:rPr lang="en-US" sz="1300" dirty="0"/>
              <a:t> v </a:t>
            </a:r>
            <a:r>
              <a:rPr lang="en-US" sz="1300" dirty="0" err="1"/>
              <a:t>nadaci</a:t>
            </a:r>
            <a:r>
              <a:rPr lang="en-US" sz="1300" dirty="0"/>
              <a:t> </a:t>
            </a:r>
            <a:r>
              <a:rPr lang="en-US" sz="1300" dirty="0" err="1"/>
              <a:t>věříme</a:t>
            </a:r>
            <a:r>
              <a:rPr lang="en-US" sz="1300" dirty="0"/>
              <a:t>, </a:t>
            </a:r>
            <a:r>
              <a:rPr lang="en-US" sz="1300" dirty="0" err="1"/>
              <a:t>že</a:t>
            </a:r>
            <a:r>
              <a:rPr lang="en-US" sz="1300" dirty="0"/>
              <a:t> </a:t>
            </a:r>
            <a:r>
              <a:rPr lang="en-US" sz="1300" dirty="0" err="1"/>
              <a:t>jsou</a:t>
            </a:r>
            <a:r>
              <a:rPr lang="en-US" sz="1300" dirty="0"/>
              <a:t> </a:t>
            </a:r>
            <a:r>
              <a:rPr lang="en-US" sz="1300" dirty="0" err="1"/>
              <a:t>tyto</a:t>
            </a:r>
            <a:r>
              <a:rPr lang="en-US" sz="1300" dirty="0"/>
              <a:t> </a:t>
            </a:r>
            <a:r>
              <a:rPr lang="en-US" sz="1300" dirty="0" err="1"/>
              <a:t>cíle</a:t>
            </a:r>
            <a:r>
              <a:rPr lang="en-US" sz="1300" dirty="0"/>
              <a:t> </a:t>
            </a:r>
            <a:r>
              <a:rPr lang="en-US" sz="1300" dirty="0" err="1"/>
              <a:t>splnitelné</a:t>
            </a:r>
            <a:r>
              <a:rPr lang="en-US" sz="1300" dirty="0"/>
              <a:t>. </a:t>
            </a:r>
          </a:p>
          <a:p>
            <a:endParaRPr lang="en-US" sz="1300" dirty="0"/>
          </a:p>
        </p:txBody>
      </p:sp>
      <p:sp>
        <p:nvSpPr>
          <p:cNvPr id="5" name="TextBox 4"/>
          <p:cNvSpPr txBox="1"/>
          <p:nvPr/>
        </p:nvSpPr>
        <p:spPr>
          <a:xfrm>
            <a:off x="6492242" y="6567900"/>
            <a:ext cx="3538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Obrázek 8 – Cíle udržitelného rozvoje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96325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1FD7018C-7E55-4D6E-AB06-05131DB1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2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AD63DFA-3719-4B2C-98EB-FF332C7C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659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14543C-E7F7-4162-A7A3-916B544C1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E8B52C-2AAD-4DCB-A010-6EF262B28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634272" y="6289885"/>
            <a:ext cx="965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/>
              <a:t>Common</a:t>
            </a:r>
            <a:r>
              <a:rPr lang="cs-CZ" sz="1200" b="1" dirty="0"/>
              <a:t> Futures Forum organizované organizací My </a:t>
            </a:r>
            <a:r>
              <a:rPr lang="cs-CZ" sz="1200" b="1" dirty="0" err="1"/>
              <a:t>Life</a:t>
            </a:r>
            <a:r>
              <a:rPr lang="cs-CZ" sz="1200" b="1" dirty="0"/>
              <a:t> My </a:t>
            </a:r>
            <a:r>
              <a:rPr lang="cs-CZ" sz="1200" b="1" dirty="0" err="1"/>
              <a:t>Say</a:t>
            </a:r>
            <a:r>
              <a:rPr lang="cs-CZ" sz="1200" b="1" dirty="0"/>
              <a:t>, Londýn, 2019. Taťánin výstup se zaměřil na </a:t>
            </a:r>
            <a:r>
              <a:rPr lang="cs-CZ" sz="1200" b="1" dirty="0" err="1"/>
              <a:t>SDGs</a:t>
            </a:r>
            <a:r>
              <a:rPr lang="cs-CZ" sz="1200" b="1" dirty="0"/>
              <a:t> a roli mladých lidí v implementaci Cílů udržitelného rozvoje</a:t>
            </a:r>
            <a:endParaRPr lang="en-US" sz="12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21" y="915785"/>
            <a:ext cx="3744422" cy="49925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60" y="915785"/>
            <a:ext cx="3310197" cy="49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1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1FD7018C-7E55-4D6E-AB06-05131DB1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2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-1" b="19041"/>
          <a:stretch/>
        </p:blipFill>
        <p:spPr>
          <a:xfrm>
            <a:off x="956005" y="931333"/>
            <a:ext cx="4106054" cy="49614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EAD63DFA-3719-4B2C-98EB-FF332C7C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659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168" r="14589" b="-1"/>
          <a:stretch/>
        </p:blipFill>
        <p:spPr>
          <a:xfrm>
            <a:off x="5866392" y="931333"/>
            <a:ext cx="4106054" cy="49614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14543C-E7F7-4162-A7A3-916B544C1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E8B52C-2AAD-4DCB-A010-6EF262B28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634272" y="6368176"/>
            <a:ext cx="502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1. ročník Cen SDGs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44658" y="6368176"/>
            <a:ext cx="5112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/>
              <a:t>Aspen</a:t>
            </a:r>
            <a:r>
              <a:rPr lang="cs-CZ" sz="1200" b="1" dirty="0"/>
              <a:t> Institute Conference – Česko: Jak jsme na tom?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18950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1FD7018C-7E55-4D6E-AB06-05131DB1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2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336" r="6705"/>
          <a:stretch/>
        </p:blipFill>
        <p:spPr>
          <a:xfrm>
            <a:off x="956005" y="931333"/>
            <a:ext cx="4106054" cy="49614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68" name="Rectangle 55">
            <a:extLst>
              <a:ext uri="{FF2B5EF4-FFF2-40B4-BE49-F238E27FC236}">
                <a16:creationId xmlns:a16="http://schemas.microsoft.com/office/drawing/2014/main" id="{EAD63DFA-3719-4B2C-98EB-FF332C7C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659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79" r="30179" b="-1"/>
          <a:stretch/>
        </p:blipFill>
        <p:spPr>
          <a:xfrm>
            <a:off x="5866392" y="931333"/>
            <a:ext cx="4106054" cy="49614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9" name="Picture 57">
            <a:extLst>
              <a:ext uri="{FF2B5EF4-FFF2-40B4-BE49-F238E27FC236}">
                <a16:creationId xmlns:a16="http://schemas.microsoft.com/office/drawing/2014/main" id="{C214543C-E7F7-4162-A7A3-916B544C1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8E8B52C-2AAD-4DCB-A010-6EF262B28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5544659" y="6310788"/>
            <a:ext cx="4592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Fokus</a:t>
            </a:r>
            <a:r>
              <a:rPr lang="en-US" sz="1200" b="1" dirty="0"/>
              <a:t> Václava </a:t>
            </a:r>
            <a:r>
              <a:rPr lang="en-US" sz="1200" b="1" dirty="0" err="1"/>
              <a:t>Moravce</a:t>
            </a:r>
            <a:r>
              <a:rPr lang="en-US" sz="1200" b="1" dirty="0"/>
              <a:t> – </a:t>
            </a:r>
            <a:r>
              <a:rPr lang="en-US" sz="1200" b="1" dirty="0" err="1"/>
              <a:t>Střet</a:t>
            </a:r>
            <a:r>
              <a:rPr lang="en-US" sz="1200" b="1" dirty="0"/>
              <a:t> </a:t>
            </a:r>
            <a:r>
              <a:rPr lang="en-US" sz="1200" b="1" dirty="0" err="1"/>
              <a:t>generací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4272" y="6310074"/>
            <a:ext cx="4239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Prague Student Summit</a:t>
            </a:r>
          </a:p>
        </p:txBody>
      </p:sp>
    </p:spTree>
    <p:extLst>
      <p:ext uri="{BB962C8B-B14F-4D97-AF65-F5344CB8AC3E}">
        <p14:creationId xmlns:p14="http://schemas.microsoft.com/office/powerpoint/2010/main" val="214116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1FD7018C-7E55-4D6E-AB06-05131DB1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2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-2" b="19645"/>
          <a:stretch/>
        </p:blipFill>
        <p:spPr>
          <a:xfrm>
            <a:off x="956005" y="931333"/>
            <a:ext cx="4106054" cy="49614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D63DFA-3719-4B2C-98EB-FF332C7C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659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901" r="12341"/>
          <a:stretch/>
        </p:blipFill>
        <p:spPr>
          <a:xfrm>
            <a:off x="5866392" y="931333"/>
            <a:ext cx="4106054" cy="49614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14543C-E7F7-4162-A7A3-916B544C1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E8B52C-2AAD-4DCB-A010-6EF262B28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5458608" y="6305433"/>
            <a:ext cx="471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Prague Leadership Conference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069" y="6305433"/>
            <a:ext cx="4749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Equal Pay Day 2018</a:t>
            </a:r>
            <a:r>
              <a:rPr lang="cs-CZ" sz="1200" b="1" dirty="0"/>
              <a:t> – Taťánin příspěvek - </a:t>
            </a:r>
            <a:r>
              <a:rPr lang="cs-CZ" sz="1200" b="1" u="sng" dirty="0">
                <a:hlinkClick r:id="rId5"/>
              </a:rPr>
              <a:t>https://www.youtube.com/watch?v=9dABpluAaFs&amp;t=48s</a:t>
            </a:r>
            <a:r>
              <a:rPr lang="cs-CZ" sz="1200" b="1" dirty="0"/>
              <a:t>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2344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52EB36-EB2C-4AFE-B09B-0DF8AC87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" name="Rectangle 9">
              <a:extLst>
                <a:ext uri="{FF2B5EF4-FFF2-40B4-BE49-F238E27FC236}">
                  <a16:creationId xmlns:a16="http://schemas.microsoft.com/office/drawing/2014/main" id="{7CE68524-856D-453B-9349-8E8CBC8BF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9688E6-8880-4976-A59B-AB148C7C9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" b="39406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D0330D-F534-4131-9807-B71B9EF12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2700" b="1" cap="all" dirty="0"/>
              <a:t>UN NY, 2015</a:t>
            </a:r>
            <a:br>
              <a:rPr lang="en-US" sz="2700" b="1" cap="all" dirty="0"/>
            </a:br>
            <a:endParaRPr lang="en-US" sz="27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B7ED37-7ABB-42DD-AB26-3F90282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1600" dirty="0"/>
              <a:t>V </a:t>
            </a:r>
            <a:r>
              <a:rPr lang="en-US" sz="1600" dirty="0" err="1"/>
              <a:t>roce</a:t>
            </a:r>
            <a:r>
              <a:rPr lang="en-US" sz="1600" dirty="0"/>
              <a:t> 2015 se </a:t>
            </a:r>
            <a:r>
              <a:rPr lang="en-US" sz="1600" dirty="0" err="1"/>
              <a:t>Taťána</a:t>
            </a:r>
            <a:r>
              <a:rPr lang="en-US" sz="1600" dirty="0"/>
              <a:t> </a:t>
            </a:r>
            <a:r>
              <a:rPr lang="en-US" sz="1600" dirty="0" err="1"/>
              <a:t>zúčastnila</a:t>
            </a:r>
            <a:r>
              <a:rPr lang="en-US" sz="1600" dirty="0"/>
              <a:t> 53. </a:t>
            </a:r>
            <a:r>
              <a:rPr lang="en-US" sz="1600" dirty="0" err="1"/>
              <a:t>zasedání</a:t>
            </a:r>
            <a:r>
              <a:rPr lang="en-US" sz="1600" dirty="0"/>
              <a:t> </a:t>
            </a:r>
            <a:r>
              <a:rPr lang="en-US" sz="1600" dirty="0" err="1"/>
              <a:t>Komise</a:t>
            </a:r>
            <a:r>
              <a:rPr lang="en-US" sz="1600" dirty="0"/>
              <a:t> pro </a:t>
            </a:r>
            <a:r>
              <a:rPr lang="en-US" sz="1600" dirty="0" err="1"/>
              <a:t>sociální</a:t>
            </a:r>
            <a:r>
              <a:rPr lang="en-US" sz="1600" dirty="0"/>
              <a:t> </a:t>
            </a:r>
            <a:r>
              <a:rPr lang="en-US" sz="1600" dirty="0" err="1"/>
              <a:t>rozvoj</a:t>
            </a:r>
            <a:r>
              <a:rPr lang="en-US" sz="1600" dirty="0"/>
              <a:t>, </a:t>
            </a:r>
            <a:r>
              <a:rPr lang="en-US" sz="1600" dirty="0" err="1"/>
              <a:t>kde</a:t>
            </a:r>
            <a:r>
              <a:rPr lang="en-US" sz="1600" dirty="0"/>
              <a:t> </a:t>
            </a:r>
            <a:r>
              <a:rPr lang="en-US" sz="1600" dirty="0" err="1"/>
              <a:t>měla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první</a:t>
            </a:r>
            <a:r>
              <a:rPr lang="en-US" sz="1600" dirty="0"/>
              <a:t> </a:t>
            </a:r>
            <a:r>
              <a:rPr lang="en-US" sz="1600" dirty="0" err="1"/>
              <a:t>zástupce</a:t>
            </a:r>
            <a:r>
              <a:rPr lang="en-US" sz="1600" dirty="0"/>
              <a:t> </a:t>
            </a:r>
            <a:r>
              <a:rPr lang="en-US" sz="1600" dirty="0" err="1"/>
              <a:t>české</a:t>
            </a:r>
            <a:r>
              <a:rPr lang="en-US" sz="1600" dirty="0"/>
              <a:t> </a:t>
            </a:r>
            <a:r>
              <a:rPr lang="en-US" sz="1600" dirty="0" err="1"/>
              <a:t>neziskové</a:t>
            </a:r>
            <a:r>
              <a:rPr lang="en-US" sz="1600" dirty="0"/>
              <a:t> </a:t>
            </a:r>
            <a:r>
              <a:rPr lang="en-US" sz="1600" dirty="0" err="1"/>
              <a:t>organizace</a:t>
            </a:r>
            <a:r>
              <a:rPr lang="en-US" sz="1600" dirty="0"/>
              <a:t> </a:t>
            </a:r>
            <a:r>
              <a:rPr lang="en-US" sz="1600" dirty="0" err="1"/>
              <a:t>možnost</a:t>
            </a:r>
            <a:r>
              <a:rPr lang="en-US" sz="1600" dirty="0"/>
              <a:t> </a:t>
            </a:r>
            <a:r>
              <a:rPr lang="en-US" sz="1600" dirty="0" err="1"/>
              <a:t>prezentovat</a:t>
            </a:r>
            <a:r>
              <a:rPr lang="en-US" sz="1600" dirty="0"/>
              <a:t> </a:t>
            </a:r>
            <a:r>
              <a:rPr lang="en-US" sz="1600" dirty="0" err="1"/>
              <a:t>činnost</a:t>
            </a:r>
            <a:r>
              <a:rPr lang="en-US" sz="1600" dirty="0"/>
              <a:t> </a:t>
            </a:r>
            <a:r>
              <a:rPr lang="en-US" sz="1600" dirty="0" err="1"/>
              <a:t>Nadace</a:t>
            </a:r>
            <a:r>
              <a:rPr lang="en-US" sz="1600" dirty="0"/>
              <a:t> a </a:t>
            </a:r>
            <a:r>
              <a:rPr lang="en-US" sz="1600" dirty="0" err="1"/>
              <a:t>upozornit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téma</a:t>
            </a:r>
            <a:r>
              <a:rPr lang="en-US" sz="1600" dirty="0"/>
              <a:t> </a:t>
            </a:r>
            <a:r>
              <a:rPr lang="en-US" sz="1600" dirty="0" err="1"/>
              <a:t>stárnutí</a:t>
            </a:r>
            <a:r>
              <a:rPr lang="en-US" sz="1600" dirty="0"/>
              <a:t> populace. </a:t>
            </a:r>
          </a:p>
          <a:p>
            <a:r>
              <a:rPr lang="en-US" sz="1600" dirty="0"/>
              <a:t>T</a:t>
            </a:r>
            <a:r>
              <a:rPr lang="cs-CZ" sz="1600" dirty="0" err="1"/>
              <a:t>aťánin</a:t>
            </a:r>
            <a:r>
              <a:rPr lang="cs-CZ" sz="1600" dirty="0"/>
              <a:t> projev</a:t>
            </a:r>
            <a:r>
              <a:rPr lang="en-US" sz="1600" dirty="0"/>
              <a:t> - </a:t>
            </a:r>
            <a:r>
              <a:rPr lang="cs-CZ" sz="1600" u="sng" dirty="0">
                <a:hlinkClick r:id="rId5"/>
              </a:rPr>
              <a:t>https://www.youtube.com/watch?v=-BS-VxG3G-8</a:t>
            </a:r>
            <a:endParaRPr lang="en-US" sz="1600" u="sng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929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1FD7018C-7E55-4D6E-AB06-05131DB1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2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D63DFA-3719-4B2C-98EB-FF332C7C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659" y="609600"/>
            <a:ext cx="4749521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4543C-E7F7-4162-A7A3-916B544C1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E8B52C-2AAD-4DCB-A010-6EF262B28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5458608" y="6305433"/>
            <a:ext cx="471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Senát PČR – Pomoc obětem domácího násilí 2023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4069" y="6305433"/>
            <a:ext cx="474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Konference Lidská práva a Česko 2023</a:t>
            </a:r>
            <a:endParaRPr lang="en-US" sz="1200" b="1" dirty="0"/>
          </a:p>
        </p:txBody>
      </p:sp>
      <p:pic>
        <p:nvPicPr>
          <p:cNvPr id="7" name="Obrázek 6" descr="Obsah obrázku oblečení, osoba, boty, kabát&#10;&#10;Popis byl vytvořen automaticky">
            <a:extLst>
              <a:ext uri="{FF2B5EF4-FFF2-40B4-BE49-F238E27FC236}">
                <a16:creationId xmlns:a16="http://schemas.microsoft.com/office/drawing/2014/main" id="{170D4C7E-C5E8-A460-6B99-7A2C77806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691" y="862942"/>
            <a:ext cx="3419273" cy="5132116"/>
          </a:xfrm>
          <a:prstGeom prst="rect">
            <a:avLst/>
          </a:prstGeom>
        </p:spPr>
      </p:pic>
      <p:pic>
        <p:nvPicPr>
          <p:cNvPr id="9" name="Obrázek 8" descr="Obsah obrázku oblečení, osoba, Lidská tvář, interiér&#10;&#10;Popis byl vytvořen automaticky">
            <a:extLst>
              <a:ext uri="{FF2B5EF4-FFF2-40B4-BE49-F238E27FC236}">
                <a16:creationId xmlns:a16="http://schemas.microsoft.com/office/drawing/2014/main" id="{45FC6D1C-8D12-3DCA-48F7-AC0EB4132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013" y="844037"/>
            <a:ext cx="3435691" cy="51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2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724" y="6314311"/>
            <a:ext cx="474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Ocenění Nadace Krása pomoci </a:t>
            </a:r>
            <a:r>
              <a:rPr lang="cs-CZ" sz="1200" b="1" dirty="0" err="1"/>
              <a:t>Beauty</a:t>
            </a:r>
            <a:r>
              <a:rPr lang="cs-CZ" sz="1200" b="1" dirty="0"/>
              <a:t>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Help</a:t>
            </a:r>
            <a:r>
              <a:rPr lang="cs-CZ" sz="1200" b="1" dirty="0"/>
              <a:t> </a:t>
            </a:r>
            <a:r>
              <a:rPr lang="cs-CZ" sz="1200" b="1" dirty="0" err="1"/>
              <a:t>Award</a:t>
            </a:r>
            <a:r>
              <a:rPr lang="cs-CZ" sz="1200" b="1" dirty="0"/>
              <a:t> 2023</a:t>
            </a:r>
            <a:endParaRPr lang="en-US" sz="1200" b="1" dirty="0"/>
          </a:p>
        </p:txBody>
      </p:sp>
      <p:pic>
        <p:nvPicPr>
          <p:cNvPr id="17" name="Obrázek 16" descr="Obsah obrázku oblečení, osoba, oblek, šaty&#10;&#10;Popis byl vytvořen automaticky">
            <a:extLst>
              <a:ext uri="{FF2B5EF4-FFF2-40B4-BE49-F238E27FC236}">
                <a16:creationId xmlns:a16="http://schemas.microsoft.com/office/drawing/2014/main" id="{4F21792E-62F5-3EF3-4D82-F324116B0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19" y="614958"/>
            <a:ext cx="8438005" cy="562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4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/>
              <a:t>Ta</a:t>
            </a:r>
            <a:r>
              <a:rPr lang="cs-CZ" b="1" cap="all" dirty="0" err="1"/>
              <a:t>ťá</a:t>
            </a:r>
            <a:r>
              <a:rPr lang="en-US" b="1" cap="all" dirty="0" err="1"/>
              <a:t>na</a:t>
            </a:r>
            <a:r>
              <a:rPr lang="en-US" b="1" cap="all" dirty="0"/>
              <a:t> </a:t>
            </a:r>
            <a:r>
              <a:rPr lang="cs-CZ" b="1" cap="all" dirty="0"/>
              <a:t>KUCHAŘOVÁ </a:t>
            </a:r>
            <a:r>
              <a:rPr lang="en-US" b="1" cap="all" dirty="0"/>
              <a:t>(3</a:t>
            </a:r>
            <a:r>
              <a:rPr lang="cs-CZ" b="1" cap="all" dirty="0"/>
              <a:t>6</a:t>
            </a:r>
            <a:r>
              <a:rPr lang="en-US" b="1" cap="all" dirty="0"/>
              <a:t>)</a:t>
            </a:r>
            <a:br>
              <a:rPr lang="en-US" b="1" cap="al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 err="1"/>
              <a:t>Předsedkyně</a:t>
            </a:r>
            <a:r>
              <a:rPr lang="en-US" sz="1400" dirty="0"/>
              <a:t> </a:t>
            </a:r>
            <a:r>
              <a:rPr lang="en-US" sz="1400" dirty="0" err="1"/>
              <a:t>správní</a:t>
            </a:r>
            <a:r>
              <a:rPr lang="en-US" sz="1400" dirty="0"/>
              <a:t> </a:t>
            </a:r>
            <a:r>
              <a:rPr lang="en-US" sz="1400" dirty="0" err="1"/>
              <a:t>rady</a:t>
            </a:r>
            <a:r>
              <a:rPr lang="en-US" sz="1400" dirty="0"/>
              <a:t> </a:t>
            </a:r>
            <a:r>
              <a:rPr lang="en-US" sz="1400" dirty="0" err="1"/>
              <a:t>nadace</a:t>
            </a:r>
            <a:r>
              <a:rPr lang="en-US" sz="1400" dirty="0"/>
              <a:t> Krása pomoci, </a:t>
            </a:r>
            <a:r>
              <a:rPr lang="en-US" sz="1400" dirty="0" err="1"/>
              <a:t>influencerka</a:t>
            </a:r>
            <a:r>
              <a:rPr lang="en-US" sz="1400" dirty="0"/>
              <a:t> a </a:t>
            </a:r>
            <a:r>
              <a:rPr lang="en-US" sz="1400" dirty="0" err="1"/>
              <a:t>aktivistka</a:t>
            </a:r>
            <a:r>
              <a:rPr lang="en-US" sz="1400" dirty="0"/>
              <a:t>, </a:t>
            </a:r>
            <a:r>
              <a:rPr lang="en-US" sz="1400" dirty="0" err="1"/>
              <a:t>česká</a:t>
            </a:r>
            <a:r>
              <a:rPr lang="en-US" sz="1400" dirty="0"/>
              <a:t> </a:t>
            </a:r>
            <a:r>
              <a:rPr lang="en-US" sz="1400" dirty="0" err="1"/>
              <a:t>topmodelka</a:t>
            </a:r>
            <a:r>
              <a:rPr lang="en-US" sz="1400" dirty="0"/>
              <a:t>, </a:t>
            </a:r>
            <a:r>
              <a:rPr lang="en-US" sz="1400" dirty="0" err="1"/>
              <a:t>světová</a:t>
            </a:r>
            <a:r>
              <a:rPr lang="en-US" sz="1400" dirty="0"/>
              <a:t> </a:t>
            </a:r>
            <a:r>
              <a:rPr lang="en-US" sz="1400" dirty="0" err="1"/>
              <a:t>vítězka</a:t>
            </a:r>
            <a:r>
              <a:rPr lang="en-US" sz="1400" dirty="0"/>
              <a:t> Miss World z ČR a SDGs </a:t>
            </a:r>
            <a:r>
              <a:rPr lang="en-US" sz="1400" dirty="0" err="1"/>
              <a:t>ambasadorka</a:t>
            </a:r>
            <a:r>
              <a:rPr lang="en-US" sz="1400" dirty="0"/>
              <a:t> OSN</a:t>
            </a:r>
          </a:p>
          <a:p>
            <a:r>
              <a:rPr lang="en-US" sz="1400" dirty="0" err="1"/>
              <a:t>Vedle</a:t>
            </a:r>
            <a:r>
              <a:rPr lang="en-US" sz="1400" dirty="0"/>
              <a:t> </a:t>
            </a:r>
            <a:r>
              <a:rPr lang="en-US" sz="1400" dirty="0" err="1"/>
              <a:t>úspěšné</a:t>
            </a:r>
            <a:r>
              <a:rPr lang="en-US" sz="1400" dirty="0"/>
              <a:t> </a:t>
            </a:r>
            <a:r>
              <a:rPr lang="en-US" sz="1400" dirty="0" err="1"/>
              <a:t>dlouholeté</a:t>
            </a:r>
            <a:r>
              <a:rPr lang="en-US" sz="1400" dirty="0"/>
              <a:t> </a:t>
            </a:r>
            <a:r>
              <a:rPr lang="en-US" sz="1400" dirty="0" err="1"/>
              <a:t>kariéry</a:t>
            </a:r>
            <a:r>
              <a:rPr lang="en-US" sz="1400" dirty="0"/>
              <a:t> v </a:t>
            </a:r>
            <a:r>
              <a:rPr lang="en-US" sz="1400" dirty="0" err="1"/>
              <a:t>komerčním</a:t>
            </a:r>
            <a:r>
              <a:rPr lang="en-US" sz="1400" dirty="0"/>
              <a:t> </a:t>
            </a:r>
            <a:r>
              <a:rPr lang="en-US" sz="1400" dirty="0" err="1"/>
              <a:t>businessu</a:t>
            </a:r>
            <a:r>
              <a:rPr lang="en-US" sz="1400" dirty="0"/>
              <a:t> se </a:t>
            </a:r>
            <a:r>
              <a:rPr lang="en-US" sz="1400" dirty="0" err="1"/>
              <a:t>věnuje</a:t>
            </a:r>
            <a:r>
              <a:rPr lang="en-US" sz="1400" dirty="0"/>
              <a:t> </a:t>
            </a:r>
            <a:r>
              <a:rPr lang="en-US" sz="1400" dirty="0" err="1"/>
              <a:t>podpoře</a:t>
            </a:r>
            <a:r>
              <a:rPr lang="en-US" sz="1400" dirty="0"/>
              <a:t> </a:t>
            </a:r>
            <a:r>
              <a:rPr lang="en-US" sz="1400" dirty="0" err="1"/>
              <a:t>sociální</a:t>
            </a:r>
            <a:r>
              <a:rPr lang="en-US" sz="1400" dirty="0"/>
              <a:t> </a:t>
            </a:r>
            <a:r>
              <a:rPr lang="en-US" sz="1400" dirty="0" err="1"/>
              <a:t>oblasti</a:t>
            </a:r>
            <a:r>
              <a:rPr lang="en-US" sz="1400" dirty="0"/>
              <a:t> a </a:t>
            </a:r>
            <a:r>
              <a:rPr lang="en-US" sz="1400" dirty="0" err="1"/>
              <a:t>mentoringu</a:t>
            </a:r>
            <a:r>
              <a:rPr lang="en-US" sz="1400" dirty="0"/>
              <a:t> </a:t>
            </a:r>
          </a:p>
          <a:p>
            <a:r>
              <a:rPr lang="en-US" sz="1400" dirty="0"/>
              <a:t>Je </a:t>
            </a:r>
            <a:r>
              <a:rPr lang="en-US" sz="1400" dirty="0" err="1"/>
              <a:t>mezinárodně</a:t>
            </a:r>
            <a:r>
              <a:rPr lang="en-US" sz="1400" dirty="0"/>
              <a:t> </a:t>
            </a:r>
            <a:r>
              <a:rPr lang="en-US" sz="1400" dirty="0" err="1"/>
              <a:t>známá</a:t>
            </a:r>
            <a:r>
              <a:rPr lang="en-US" sz="1400" dirty="0"/>
              <a:t> </a:t>
            </a:r>
            <a:r>
              <a:rPr lang="en-US" sz="1400" dirty="0" err="1"/>
              <a:t>osobnost</a:t>
            </a:r>
            <a:r>
              <a:rPr lang="en-US" sz="1400" dirty="0"/>
              <a:t> a </a:t>
            </a:r>
            <a:r>
              <a:rPr lang="en-US" sz="1400" dirty="0" err="1"/>
              <a:t>jediná</a:t>
            </a:r>
            <a:r>
              <a:rPr lang="en-US" sz="1400" dirty="0"/>
              <a:t> Miss World, </a:t>
            </a:r>
            <a:r>
              <a:rPr lang="en-US" sz="1400" dirty="0" err="1"/>
              <a:t>která</a:t>
            </a:r>
            <a:r>
              <a:rPr lang="en-US" sz="1400" dirty="0"/>
              <a:t> se </a:t>
            </a:r>
            <a:r>
              <a:rPr lang="en-US" sz="1400" dirty="0" err="1"/>
              <a:t>kontinuálně</a:t>
            </a:r>
            <a:r>
              <a:rPr lang="en-US" sz="1400" dirty="0"/>
              <a:t> </a:t>
            </a:r>
            <a:r>
              <a:rPr lang="en-US" sz="1400" dirty="0" err="1"/>
              <a:t>již</a:t>
            </a:r>
            <a:r>
              <a:rPr lang="en-US" sz="1400" dirty="0"/>
              <a:t> 1</a:t>
            </a:r>
            <a:r>
              <a:rPr lang="cs-CZ" sz="1400" dirty="0"/>
              <a:t>6</a:t>
            </a:r>
            <a:r>
              <a:rPr lang="en-US" sz="1400" dirty="0"/>
              <a:t> let </a:t>
            </a:r>
            <a:r>
              <a:rPr lang="en-US" sz="1400" dirty="0" err="1"/>
              <a:t>zabývá</a:t>
            </a:r>
            <a:r>
              <a:rPr lang="en-US" sz="1400" dirty="0"/>
              <a:t> </a:t>
            </a:r>
            <a:r>
              <a:rPr lang="en-US" sz="1400" dirty="0" err="1"/>
              <a:t>pomocí</a:t>
            </a:r>
            <a:r>
              <a:rPr lang="en-US" sz="1400" dirty="0"/>
              <a:t> </a:t>
            </a:r>
            <a:r>
              <a:rPr lang="en-US" sz="1400" dirty="0" err="1"/>
              <a:t>seniorům</a:t>
            </a:r>
            <a:r>
              <a:rPr lang="en-US" sz="1400" dirty="0"/>
              <a:t> a </a:t>
            </a:r>
            <a:r>
              <a:rPr lang="en-US" sz="1400" dirty="0" err="1"/>
              <a:t>zvyšování</a:t>
            </a:r>
            <a:r>
              <a:rPr lang="en-US" sz="1400" dirty="0"/>
              <a:t> </a:t>
            </a:r>
            <a:r>
              <a:rPr lang="en-US" sz="1400" dirty="0" err="1"/>
              <a:t>povědomí</a:t>
            </a:r>
            <a:r>
              <a:rPr lang="en-US" sz="1400" dirty="0"/>
              <a:t> o </a:t>
            </a:r>
            <a:r>
              <a:rPr lang="en-US" sz="1400" dirty="0" err="1"/>
              <a:t>stárnutí</a:t>
            </a:r>
            <a:r>
              <a:rPr lang="en-US" sz="1400" dirty="0"/>
              <a:t> populace a </a:t>
            </a:r>
            <a:r>
              <a:rPr lang="en-US" sz="1400" dirty="0" err="1"/>
              <a:t>demografických</a:t>
            </a:r>
            <a:r>
              <a:rPr lang="en-US" sz="1400" dirty="0"/>
              <a:t> </a:t>
            </a:r>
            <a:r>
              <a:rPr lang="en-US" sz="1400" dirty="0" err="1"/>
              <a:t>změnách</a:t>
            </a:r>
            <a:r>
              <a:rPr lang="en-US" sz="1400" dirty="0"/>
              <a:t>. To z </a:t>
            </a:r>
            <a:r>
              <a:rPr lang="en-US" sz="1400" dirty="0" err="1"/>
              <a:t>ní</a:t>
            </a:r>
            <a:r>
              <a:rPr lang="en-US" sz="1400" dirty="0"/>
              <a:t> </a:t>
            </a:r>
            <a:r>
              <a:rPr lang="en-US" sz="1400" dirty="0" err="1"/>
              <a:t>dělá</a:t>
            </a:r>
            <a:r>
              <a:rPr lang="en-US" sz="1400" dirty="0"/>
              <a:t> </a:t>
            </a:r>
            <a:r>
              <a:rPr lang="en-US" sz="1400" dirty="0" err="1"/>
              <a:t>fenomén</a:t>
            </a:r>
            <a:r>
              <a:rPr lang="en-US" sz="1400" dirty="0"/>
              <a:t> </a:t>
            </a:r>
            <a:r>
              <a:rPr lang="en-US" sz="1400" dirty="0" err="1"/>
              <a:t>doby</a:t>
            </a:r>
            <a:r>
              <a:rPr lang="en-US" sz="1400" dirty="0"/>
              <a:t> a </a:t>
            </a:r>
            <a:r>
              <a:rPr lang="en-US" sz="1400" dirty="0" err="1"/>
              <a:t>leadra</a:t>
            </a:r>
            <a:r>
              <a:rPr lang="en-US" sz="1400" dirty="0"/>
              <a:t> </a:t>
            </a:r>
            <a:r>
              <a:rPr lang="en-US" sz="1400" dirty="0" err="1"/>
              <a:t>mladé</a:t>
            </a:r>
            <a:r>
              <a:rPr lang="en-US" sz="1400" dirty="0"/>
              <a:t> </a:t>
            </a:r>
            <a:r>
              <a:rPr lang="en-US" sz="1400" dirty="0" err="1"/>
              <a:t>generace</a:t>
            </a:r>
            <a:r>
              <a:rPr lang="en-US" sz="1400" dirty="0"/>
              <a:t>. I </a:t>
            </a:r>
            <a:r>
              <a:rPr lang="en-US" sz="1400" dirty="0" err="1"/>
              <a:t>díky</a:t>
            </a:r>
            <a:r>
              <a:rPr lang="en-US" sz="1400" dirty="0"/>
              <a:t> </a:t>
            </a:r>
            <a:r>
              <a:rPr lang="en-US" sz="1400" dirty="0" err="1"/>
              <a:t>tomu</a:t>
            </a:r>
            <a:r>
              <a:rPr lang="en-US" sz="1400" dirty="0"/>
              <a:t> </a:t>
            </a:r>
            <a:r>
              <a:rPr lang="en-US" sz="1400" dirty="0" err="1"/>
              <a:t>byla</a:t>
            </a:r>
            <a:r>
              <a:rPr lang="en-US" sz="1400" dirty="0"/>
              <a:t> </a:t>
            </a:r>
            <a:r>
              <a:rPr lang="en-US" sz="1400" dirty="0" err="1"/>
              <a:t>označena</a:t>
            </a:r>
            <a:r>
              <a:rPr lang="en-US" sz="1400" dirty="0"/>
              <a:t> v </a:t>
            </a:r>
            <a:r>
              <a:rPr lang="en-US" sz="1400" dirty="0" err="1"/>
              <a:t>roce</a:t>
            </a:r>
            <a:r>
              <a:rPr lang="en-US" sz="1400" dirty="0"/>
              <a:t> 2012 </a:t>
            </a:r>
            <a:r>
              <a:rPr lang="en-US" sz="1400" dirty="0" err="1"/>
              <a:t>světovou</a:t>
            </a:r>
            <a:r>
              <a:rPr lang="en-US" sz="1400" dirty="0"/>
              <a:t> </a:t>
            </a:r>
            <a:r>
              <a:rPr lang="en-US" sz="1400" dirty="0" err="1"/>
              <a:t>mezinárodní</a:t>
            </a:r>
            <a:r>
              <a:rPr lang="en-US" sz="1400" dirty="0"/>
              <a:t> </a:t>
            </a:r>
            <a:r>
              <a:rPr lang="en-US" sz="1400" dirty="0" err="1"/>
              <a:t>organizací</a:t>
            </a:r>
            <a:r>
              <a:rPr lang="en-US" sz="1400" dirty="0"/>
              <a:t> World Network of Young Leaders and Entrepreneurs (WNYLE)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mezinárodní</a:t>
            </a:r>
            <a:r>
              <a:rPr lang="en-US" sz="1400" dirty="0"/>
              <a:t> leader </a:t>
            </a:r>
            <a:r>
              <a:rPr lang="en-US" sz="1400" dirty="0" err="1"/>
              <a:t>mladé</a:t>
            </a:r>
            <a:r>
              <a:rPr lang="en-US" sz="1400" dirty="0"/>
              <a:t> </a:t>
            </a:r>
            <a:r>
              <a:rPr lang="en-US" sz="1400" dirty="0" err="1"/>
              <a:t>generace</a:t>
            </a:r>
            <a:endParaRPr lang="en-US" sz="1400" dirty="0"/>
          </a:p>
          <a:p>
            <a:r>
              <a:rPr lang="en-US" sz="1400" dirty="0"/>
              <a:t>V </a:t>
            </a:r>
            <a:r>
              <a:rPr lang="en-US" sz="1400" dirty="0" err="1"/>
              <a:t>roce</a:t>
            </a:r>
            <a:r>
              <a:rPr lang="en-US" sz="1400" dirty="0"/>
              <a:t> 2014 </a:t>
            </a:r>
            <a:r>
              <a:rPr lang="en-US" sz="1400" dirty="0" err="1"/>
              <a:t>byla</a:t>
            </a:r>
            <a:r>
              <a:rPr lang="en-US" sz="1400" dirty="0"/>
              <a:t> </a:t>
            </a:r>
            <a:r>
              <a:rPr lang="en-US" sz="1400" dirty="0" err="1"/>
              <a:t>zařazena</a:t>
            </a:r>
            <a:r>
              <a:rPr lang="en-US" sz="1400" dirty="0"/>
              <a:t> do </a:t>
            </a:r>
            <a:r>
              <a:rPr lang="en-US" sz="1400" dirty="0" err="1"/>
              <a:t>prestižního</a:t>
            </a:r>
            <a:r>
              <a:rPr lang="en-US" sz="1400" dirty="0"/>
              <a:t> </a:t>
            </a:r>
            <a:r>
              <a:rPr lang="en-US" sz="1400" dirty="0" err="1"/>
              <a:t>žebříčku</a:t>
            </a:r>
            <a:r>
              <a:rPr lang="en-US" sz="1400" dirty="0"/>
              <a:t> </a:t>
            </a:r>
            <a:r>
              <a:rPr lang="en-US" sz="1400" dirty="0" err="1"/>
              <a:t>mladých</a:t>
            </a:r>
            <a:r>
              <a:rPr lang="en-US" sz="1400" dirty="0"/>
              <a:t> </a:t>
            </a:r>
            <a:r>
              <a:rPr lang="en-US" sz="1400" dirty="0" err="1"/>
              <a:t>osobností</a:t>
            </a:r>
            <a:r>
              <a:rPr lang="en-US" sz="1400" dirty="0"/>
              <a:t> Forbes “30 pod 30”</a:t>
            </a:r>
          </a:p>
          <a:p>
            <a:r>
              <a:rPr lang="en-US" sz="1400" dirty="0"/>
              <a:t>V </a:t>
            </a:r>
            <a:r>
              <a:rPr lang="en-US" sz="1400" dirty="0" err="1"/>
              <a:t>roce</a:t>
            </a:r>
            <a:r>
              <a:rPr lang="en-US" sz="1400" dirty="0"/>
              <a:t> 2017 o </a:t>
            </a:r>
            <a:r>
              <a:rPr lang="en-US" sz="1400" dirty="0" err="1"/>
              <a:t>ní</a:t>
            </a:r>
            <a:r>
              <a:rPr lang="en-US" sz="1400" dirty="0"/>
              <a:t> </a:t>
            </a:r>
            <a:r>
              <a:rPr lang="en-US" sz="1400" dirty="0" err="1"/>
              <a:t>vznikl</a:t>
            </a:r>
            <a:r>
              <a:rPr lang="en-US" sz="1400" dirty="0"/>
              <a:t> </a:t>
            </a:r>
            <a:r>
              <a:rPr lang="en-US" sz="1400" dirty="0" err="1"/>
              <a:t>dokument</a:t>
            </a:r>
            <a:r>
              <a:rPr lang="en-US" sz="1400" dirty="0"/>
              <a:t> z </a:t>
            </a:r>
            <a:r>
              <a:rPr lang="en-US" sz="1400" dirty="0" err="1"/>
              <a:t>cyklu</a:t>
            </a:r>
            <a:r>
              <a:rPr lang="en-US" sz="1400" dirty="0"/>
              <a:t> GEN – Galerie </a:t>
            </a:r>
            <a:r>
              <a:rPr lang="en-US" sz="1400" dirty="0" err="1"/>
              <a:t>Elity</a:t>
            </a:r>
            <a:r>
              <a:rPr lang="en-US" sz="1400" dirty="0"/>
              <a:t> </a:t>
            </a:r>
            <a:r>
              <a:rPr lang="en-US" sz="1400" dirty="0" err="1"/>
              <a:t>Národa</a:t>
            </a:r>
            <a:endParaRPr lang="en-US" sz="1400" dirty="0"/>
          </a:p>
          <a:p>
            <a:r>
              <a:rPr lang="en-US" sz="1400" dirty="0"/>
              <a:t>Od </a:t>
            </a:r>
            <a:r>
              <a:rPr lang="en-US" sz="1400" dirty="0" err="1"/>
              <a:t>roku</a:t>
            </a:r>
            <a:r>
              <a:rPr lang="en-US" sz="1400" dirty="0"/>
              <a:t> 2017 je SDGs </a:t>
            </a:r>
            <a:r>
              <a:rPr lang="en-US" sz="1400" dirty="0" err="1"/>
              <a:t>ambasadorkou</a:t>
            </a:r>
            <a:r>
              <a:rPr lang="en-US" sz="1400" dirty="0"/>
              <a:t> - </a:t>
            </a:r>
            <a:r>
              <a:rPr lang="en-US" sz="1400" dirty="0" err="1"/>
              <a:t>věnuje</a:t>
            </a:r>
            <a:r>
              <a:rPr lang="en-US" sz="1400" dirty="0"/>
              <a:t> </a:t>
            </a:r>
            <a:r>
              <a:rPr lang="en-US" sz="1400" dirty="0" err="1"/>
              <a:t>svůj</a:t>
            </a:r>
            <a:r>
              <a:rPr lang="en-US" sz="1400" dirty="0"/>
              <a:t> </a:t>
            </a:r>
            <a:r>
              <a:rPr lang="en-US" sz="1400" dirty="0" err="1"/>
              <a:t>čas</a:t>
            </a:r>
            <a:r>
              <a:rPr lang="en-US" sz="1400" dirty="0"/>
              <a:t> </a:t>
            </a:r>
            <a:r>
              <a:rPr lang="en-US" sz="1400" dirty="0" err="1"/>
              <a:t>propagaci</a:t>
            </a:r>
            <a:r>
              <a:rPr lang="en-US" sz="1400" dirty="0"/>
              <a:t> </a:t>
            </a:r>
            <a:r>
              <a:rPr lang="en-US" sz="1400" dirty="0" err="1"/>
              <a:t>Cílů</a:t>
            </a:r>
            <a:r>
              <a:rPr lang="en-US" sz="1400" dirty="0"/>
              <a:t> </a:t>
            </a:r>
            <a:r>
              <a:rPr lang="en-US" sz="1400" dirty="0" err="1"/>
              <a:t>udržitelného</a:t>
            </a:r>
            <a:r>
              <a:rPr lang="en-US" sz="1400" dirty="0"/>
              <a:t> </a:t>
            </a:r>
            <a:r>
              <a:rPr lang="en-US" sz="1400" dirty="0" err="1"/>
              <a:t>rozvoje</a:t>
            </a:r>
            <a:r>
              <a:rPr lang="en-US" sz="1400" dirty="0"/>
              <a:t> a </a:t>
            </a:r>
            <a:r>
              <a:rPr lang="en-US" sz="1400" dirty="0" err="1"/>
              <a:t>reprezentuje</a:t>
            </a:r>
            <a:r>
              <a:rPr lang="en-US" sz="1400" dirty="0"/>
              <a:t> ČR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různých</a:t>
            </a:r>
            <a:r>
              <a:rPr lang="en-US" sz="1400" dirty="0"/>
              <a:t> </a:t>
            </a:r>
            <a:r>
              <a:rPr lang="en-US" sz="1400" dirty="0" err="1"/>
              <a:t>akcích</a:t>
            </a:r>
            <a:r>
              <a:rPr lang="en-US" sz="1400" dirty="0"/>
              <a:t> </a:t>
            </a:r>
            <a:r>
              <a:rPr lang="en-US" sz="1400" dirty="0" err="1"/>
              <a:t>konaných</a:t>
            </a:r>
            <a:r>
              <a:rPr lang="en-US" sz="1400" dirty="0"/>
              <a:t> pod </a:t>
            </a:r>
            <a:r>
              <a:rPr lang="en-US" sz="1400" dirty="0" err="1"/>
              <a:t>záštitou</a:t>
            </a:r>
            <a:r>
              <a:rPr lang="en-US" sz="1400" dirty="0"/>
              <a:t> OSN</a:t>
            </a:r>
          </a:p>
          <a:p>
            <a:r>
              <a:rPr lang="en-US" sz="1400" dirty="0" err="1"/>
              <a:t>Zúčastnila</a:t>
            </a:r>
            <a:r>
              <a:rPr lang="en-US" sz="1400" dirty="0"/>
              <a:t> se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vybraný</a:t>
            </a:r>
            <a:r>
              <a:rPr lang="en-US" sz="1400" dirty="0"/>
              <a:t> </a:t>
            </a:r>
            <a:r>
              <a:rPr lang="en-US" sz="1400" dirty="0" err="1"/>
              <a:t>motivační</a:t>
            </a:r>
            <a:r>
              <a:rPr lang="en-US" sz="1400" dirty="0"/>
              <a:t> speaker </a:t>
            </a:r>
            <a:r>
              <a:rPr lang="en-US" sz="1400" dirty="0" err="1"/>
              <a:t>největší</a:t>
            </a:r>
            <a:r>
              <a:rPr lang="en-US" sz="1400" dirty="0"/>
              <a:t> </a:t>
            </a:r>
            <a:r>
              <a:rPr lang="en-US" sz="1400" dirty="0" err="1"/>
              <a:t>akce</a:t>
            </a:r>
            <a:r>
              <a:rPr lang="en-US" sz="1400" dirty="0"/>
              <a:t> v </a:t>
            </a:r>
            <a:r>
              <a:rPr lang="en-US" sz="1400" dirty="0" err="1"/>
              <a:t>historii</a:t>
            </a:r>
            <a:r>
              <a:rPr lang="en-US" sz="1400" dirty="0"/>
              <a:t> OSN pro </a:t>
            </a:r>
            <a:r>
              <a:rPr lang="en-US" sz="1400" dirty="0" err="1"/>
              <a:t>mladé</a:t>
            </a:r>
            <a:r>
              <a:rPr lang="en-US" sz="1400" dirty="0"/>
              <a:t> </a:t>
            </a:r>
            <a:r>
              <a:rPr lang="en-US" sz="1400" dirty="0" err="1"/>
              <a:t>delegáty</a:t>
            </a:r>
            <a:r>
              <a:rPr lang="en-US" sz="1400" dirty="0"/>
              <a:t> a </a:t>
            </a:r>
            <a:r>
              <a:rPr lang="en-US" sz="1400" dirty="0" err="1"/>
              <a:t>influencery</a:t>
            </a:r>
            <a:r>
              <a:rPr lang="en-US" sz="1400" dirty="0"/>
              <a:t> z </a:t>
            </a:r>
            <a:r>
              <a:rPr lang="en-US" sz="1400" dirty="0" err="1"/>
              <a:t>celého</a:t>
            </a:r>
            <a:r>
              <a:rPr lang="en-US" sz="1400" dirty="0"/>
              <a:t> </a:t>
            </a:r>
            <a:r>
              <a:rPr lang="en-US" sz="1400" dirty="0" err="1"/>
              <a:t>světa</a:t>
            </a:r>
            <a:r>
              <a:rPr lang="en-US" sz="1400" dirty="0"/>
              <a:t>, ECOSOC Youth Forum 2018, a </a:t>
            </a:r>
            <a:r>
              <a:rPr lang="en-US" sz="1400" dirty="0" err="1"/>
              <a:t>Komise</a:t>
            </a:r>
            <a:r>
              <a:rPr lang="en-US" sz="1400" dirty="0"/>
              <a:t> pro </a:t>
            </a:r>
            <a:r>
              <a:rPr lang="en-US" sz="1400" dirty="0" err="1"/>
              <a:t>postavení</a:t>
            </a:r>
            <a:r>
              <a:rPr lang="en-US" sz="1400" dirty="0"/>
              <a:t> </a:t>
            </a:r>
            <a:r>
              <a:rPr lang="en-US" sz="1400" dirty="0" err="1"/>
              <a:t>žen</a:t>
            </a:r>
            <a:r>
              <a:rPr lang="en-US" sz="1400" dirty="0"/>
              <a:t> (CSW), </a:t>
            </a:r>
            <a:r>
              <a:rPr lang="en-US" sz="1400" dirty="0" err="1"/>
              <a:t>kterou</a:t>
            </a:r>
            <a:r>
              <a:rPr lang="en-US" sz="1400" dirty="0"/>
              <a:t> </a:t>
            </a:r>
            <a:r>
              <a:rPr lang="en-US" sz="1400" dirty="0" err="1"/>
              <a:t>organizuje</a:t>
            </a:r>
            <a:r>
              <a:rPr lang="en-US" sz="1400" dirty="0"/>
              <a:t> UN Women, </a:t>
            </a:r>
            <a:r>
              <a:rPr lang="en-US" sz="1400" dirty="0" err="1"/>
              <a:t>kde</a:t>
            </a:r>
            <a:r>
              <a:rPr lang="en-US" sz="1400" dirty="0"/>
              <a:t> </a:t>
            </a:r>
            <a:r>
              <a:rPr lang="en-US" sz="1400" dirty="0" err="1"/>
              <a:t>mluvila</a:t>
            </a:r>
            <a:r>
              <a:rPr lang="en-US" sz="1400" dirty="0"/>
              <a:t> o </a:t>
            </a:r>
            <a:r>
              <a:rPr lang="en-US" sz="1400" dirty="0" err="1"/>
              <a:t>roli</a:t>
            </a:r>
            <a:r>
              <a:rPr lang="en-US" sz="1400" dirty="0"/>
              <a:t> </a:t>
            </a:r>
            <a:r>
              <a:rPr lang="en-US" sz="1400" dirty="0" err="1"/>
              <a:t>žen</a:t>
            </a:r>
            <a:r>
              <a:rPr lang="en-US" sz="1400" dirty="0"/>
              <a:t> v </a:t>
            </a:r>
            <a:r>
              <a:rPr lang="en-US" sz="1400" dirty="0" err="1"/>
              <a:t>neziskovém</a:t>
            </a:r>
            <a:r>
              <a:rPr lang="en-US" sz="1400" dirty="0"/>
              <a:t> </a:t>
            </a:r>
            <a:r>
              <a:rPr lang="en-US" sz="1400" dirty="0" err="1"/>
              <a:t>sektoru</a:t>
            </a:r>
            <a:r>
              <a:rPr lang="en-US" sz="1400" dirty="0"/>
              <a:t>, </a:t>
            </a:r>
            <a:r>
              <a:rPr lang="en-US" sz="1400" dirty="0" err="1"/>
              <a:t>sociální</a:t>
            </a:r>
            <a:r>
              <a:rPr lang="en-US" sz="1400" dirty="0"/>
              <a:t> </a:t>
            </a:r>
            <a:r>
              <a:rPr lang="en-US" sz="1400" dirty="0" err="1"/>
              <a:t>oblasti</a:t>
            </a:r>
            <a:r>
              <a:rPr lang="en-US" sz="1400" dirty="0"/>
              <a:t> a </a:t>
            </a:r>
            <a:r>
              <a:rPr lang="en-US" sz="1400" dirty="0" err="1"/>
              <a:t>problémech</a:t>
            </a:r>
            <a:r>
              <a:rPr lang="en-US" sz="1400" dirty="0"/>
              <a:t> </a:t>
            </a:r>
            <a:r>
              <a:rPr lang="en-US" sz="1400" dirty="0" err="1"/>
              <a:t>genderové</a:t>
            </a:r>
            <a:r>
              <a:rPr lang="en-US" sz="1400" dirty="0"/>
              <a:t> </a:t>
            </a:r>
            <a:r>
              <a:rPr lang="en-US" sz="1400" dirty="0" err="1"/>
              <a:t>rovnosti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2199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cap="all" dirty="0"/>
              <a:t>16 LET NADACE KRÁSA POMOCI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400" dirty="0"/>
              <a:t>Nadace Krása pomoci byla založena v roce 2008</a:t>
            </a:r>
            <a:r>
              <a:rPr lang="en-US" sz="1400" dirty="0"/>
              <a:t>. </a:t>
            </a:r>
            <a:r>
              <a:rPr lang="cs-CZ" sz="1400" dirty="0"/>
              <a:t>Od této doby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cs-CZ" sz="1400" dirty="0"/>
              <a:t>podpořili seniory částkou 68 milionů korun a </a:t>
            </a:r>
            <a:r>
              <a:rPr lang="en-US" sz="1400" dirty="0" err="1"/>
              <a:t>rozdělili</a:t>
            </a:r>
            <a:r>
              <a:rPr lang="en-US" sz="1400" dirty="0"/>
              <a:t> </a:t>
            </a:r>
            <a:r>
              <a:rPr lang="en-US" sz="1400" dirty="0" err="1"/>
              <a:t>mezi</a:t>
            </a:r>
            <a:r>
              <a:rPr lang="en-US" sz="1400" dirty="0"/>
              <a:t> </a:t>
            </a:r>
            <a:r>
              <a:rPr lang="cs-CZ" sz="1400" dirty="0"/>
              <a:t>další</a:t>
            </a:r>
            <a:r>
              <a:rPr lang="en-US" sz="1400" dirty="0"/>
              <a:t> </a:t>
            </a:r>
            <a:r>
              <a:rPr lang="en-US" sz="1400" dirty="0" err="1"/>
              <a:t>projekty</a:t>
            </a:r>
            <a:r>
              <a:rPr lang="en-US" sz="1400" dirty="0"/>
              <a:t> </a:t>
            </a:r>
            <a:r>
              <a:rPr lang="en-US" sz="1400" dirty="0" err="1"/>
              <a:t>neziskových</a:t>
            </a:r>
            <a:r>
              <a:rPr lang="en-US" sz="1400" dirty="0"/>
              <a:t> </a:t>
            </a:r>
            <a:r>
              <a:rPr lang="en-US" sz="1400" dirty="0" err="1"/>
              <a:t>organizací</a:t>
            </a:r>
            <a:r>
              <a:rPr lang="en-US" sz="1400" dirty="0"/>
              <a:t> </a:t>
            </a:r>
            <a:r>
              <a:rPr lang="en-US" sz="1400" dirty="0" err="1"/>
              <a:t>pomáhajících</a:t>
            </a:r>
            <a:r>
              <a:rPr lang="en-US" sz="1400" dirty="0"/>
              <a:t> </a:t>
            </a:r>
            <a:r>
              <a:rPr lang="en-US" sz="1400" dirty="0" err="1"/>
              <a:t>seniorům</a:t>
            </a:r>
            <a:r>
              <a:rPr lang="en-US" sz="1400" dirty="0"/>
              <a:t> 3</a:t>
            </a:r>
            <a:r>
              <a:rPr lang="cs-CZ" sz="1400" dirty="0"/>
              <a:t>6</a:t>
            </a:r>
            <a:r>
              <a:rPr lang="en-US" sz="1400" dirty="0"/>
              <a:t> </a:t>
            </a:r>
            <a:r>
              <a:rPr lang="en-US" sz="1400" dirty="0" err="1"/>
              <a:t>milionů</a:t>
            </a:r>
            <a:r>
              <a:rPr lang="en-US" sz="1400" dirty="0"/>
              <a:t> </a:t>
            </a:r>
            <a:r>
              <a:rPr lang="en-US" sz="1400" dirty="0" err="1"/>
              <a:t>korun</a:t>
            </a:r>
            <a:r>
              <a:rPr lang="en-US" sz="1400" dirty="0"/>
              <a:t>. </a:t>
            </a:r>
            <a:r>
              <a:rPr lang="en-US" sz="1400" dirty="0" err="1"/>
              <a:t>Podpořili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programy</a:t>
            </a:r>
            <a:r>
              <a:rPr lang="en-US" sz="1400" dirty="0"/>
              <a:t> </a:t>
            </a:r>
            <a:r>
              <a:rPr lang="en-US" sz="1400" dirty="0" err="1"/>
              <a:t>domácí</a:t>
            </a:r>
            <a:r>
              <a:rPr lang="en-US" sz="1400" dirty="0"/>
              <a:t> </a:t>
            </a:r>
            <a:r>
              <a:rPr lang="en-US" sz="1400" dirty="0" err="1"/>
              <a:t>péče</a:t>
            </a:r>
            <a:r>
              <a:rPr lang="en-US" sz="1400" dirty="0"/>
              <a:t> o </a:t>
            </a:r>
            <a:r>
              <a:rPr lang="en-US" sz="1400" dirty="0" err="1"/>
              <a:t>seniory</a:t>
            </a:r>
            <a:r>
              <a:rPr lang="en-US" sz="1400" dirty="0"/>
              <a:t> a </a:t>
            </a:r>
            <a:r>
              <a:rPr lang="en-US" sz="1400" dirty="0" err="1"/>
              <a:t>také</a:t>
            </a:r>
            <a:r>
              <a:rPr lang="en-US" sz="1400" dirty="0"/>
              <a:t> </a:t>
            </a:r>
            <a:r>
              <a:rPr lang="en-US" sz="1400" dirty="0" err="1"/>
              <a:t>dobrovolnické</a:t>
            </a:r>
            <a:r>
              <a:rPr lang="en-US" sz="1400" dirty="0"/>
              <a:t> </a:t>
            </a:r>
            <a:r>
              <a:rPr lang="en-US" sz="1400" dirty="0" err="1"/>
              <a:t>programy</a:t>
            </a:r>
            <a:r>
              <a:rPr lang="en-US" sz="1400" dirty="0"/>
              <a:t>. </a:t>
            </a:r>
            <a:r>
              <a:rPr lang="en-US" sz="1400" dirty="0" err="1"/>
              <a:t>Naše</a:t>
            </a:r>
            <a:r>
              <a:rPr lang="en-US" sz="1400" dirty="0"/>
              <a:t> </a:t>
            </a:r>
            <a:r>
              <a:rPr lang="en-US" sz="1400" dirty="0" err="1"/>
              <a:t>partnerské</a:t>
            </a:r>
            <a:r>
              <a:rPr lang="en-US" sz="1400" dirty="0"/>
              <a:t> </a:t>
            </a:r>
            <a:r>
              <a:rPr lang="en-US" sz="1400" dirty="0" err="1"/>
              <a:t>organizace</a:t>
            </a:r>
            <a:r>
              <a:rPr lang="en-US" sz="1400" dirty="0"/>
              <a:t> </a:t>
            </a:r>
            <a:r>
              <a:rPr lang="en-US" sz="1400" dirty="0" err="1"/>
              <a:t>najdete</a:t>
            </a:r>
            <a:r>
              <a:rPr lang="en-US" sz="1400" dirty="0"/>
              <a:t> </a:t>
            </a:r>
            <a:r>
              <a:rPr lang="en-US" sz="1400" dirty="0" err="1"/>
              <a:t>po</a:t>
            </a:r>
            <a:r>
              <a:rPr lang="en-US" sz="1400" dirty="0"/>
              <a:t> </a:t>
            </a:r>
            <a:r>
              <a:rPr lang="en-US" sz="1400" dirty="0" err="1"/>
              <a:t>celé</a:t>
            </a:r>
            <a:r>
              <a:rPr lang="en-US" sz="1400" dirty="0"/>
              <a:t> </a:t>
            </a:r>
            <a:r>
              <a:rPr lang="en-US" sz="1400" dirty="0" err="1"/>
              <a:t>České</a:t>
            </a:r>
            <a:r>
              <a:rPr lang="en-US" sz="1400" dirty="0"/>
              <a:t> </a:t>
            </a:r>
            <a:r>
              <a:rPr lang="en-US" sz="1400" dirty="0" err="1"/>
              <a:t>republice</a:t>
            </a:r>
            <a:r>
              <a:rPr lang="en-US" sz="1400" dirty="0"/>
              <a:t>. </a:t>
            </a:r>
            <a:r>
              <a:rPr lang="en-US" sz="1400" dirty="0" err="1"/>
              <a:t>Snažíme</a:t>
            </a:r>
            <a:r>
              <a:rPr lang="en-US" sz="1400" dirty="0"/>
              <a:t> se </a:t>
            </a:r>
            <a:r>
              <a:rPr lang="en-US" sz="1400" dirty="0" err="1"/>
              <a:t>pomáhat</a:t>
            </a:r>
            <a:r>
              <a:rPr lang="en-US" sz="1400" dirty="0"/>
              <a:t> tam, </a:t>
            </a:r>
            <a:r>
              <a:rPr lang="en-US" sz="1400" dirty="0" err="1"/>
              <a:t>kde</a:t>
            </a:r>
            <a:r>
              <a:rPr lang="en-US" sz="1400" dirty="0"/>
              <a:t> je </a:t>
            </a:r>
            <a:r>
              <a:rPr lang="en-US" sz="1400" dirty="0" err="1"/>
              <a:t>těchto</a:t>
            </a:r>
            <a:r>
              <a:rPr lang="en-US" sz="1400" dirty="0"/>
              <a:t> </a:t>
            </a:r>
            <a:r>
              <a:rPr lang="en-US" sz="1400" dirty="0" err="1"/>
              <a:t>služeb</a:t>
            </a:r>
            <a:r>
              <a:rPr lang="en-US" sz="1400" dirty="0"/>
              <a:t> </a:t>
            </a:r>
            <a:r>
              <a:rPr lang="en-US" sz="1400" dirty="0" err="1"/>
              <a:t>nedostatek</a:t>
            </a:r>
            <a:endParaRPr lang="en-US" sz="1400" dirty="0"/>
          </a:p>
          <a:p>
            <a:r>
              <a:rPr lang="en-US" sz="1400" dirty="0" err="1"/>
              <a:t>Zároveň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rozjeli</a:t>
            </a:r>
            <a:r>
              <a:rPr lang="en-US" sz="1400" dirty="0"/>
              <a:t> </a:t>
            </a:r>
            <a:r>
              <a:rPr lang="en-US" sz="1400" dirty="0" err="1"/>
              <a:t>vlastní</a:t>
            </a:r>
            <a:r>
              <a:rPr lang="en-US" sz="1400" dirty="0"/>
              <a:t> </a:t>
            </a:r>
            <a:r>
              <a:rPr lang="en-US" sz="1400" dirty="0" err="1"/>
              <a:t>projekt</a:t>
            </a:r>
            <a:r>
              <a:rPr lang="en-US" sz="1400" dirty="0"/>
              <a:t> – </a:t>
            </a:r>
            <a:r>
              <a:rPr lang="en-US" sz="1400" dirty="0" err="1"/>
              <a:t>Doma</a:t>
            </a:r>
            <a:r>
              <a:rPr lang="en-US" sz="1400" dirty="0"/>
              <a:t> bez </a:t>
            </a:r>
            <a:r>
              <a:rPr lang="en-US" sz="1400" dirty="0" err="1"/>
              <a:t>obav</a:t>
            </a:r>
            <a:r>
              <a:rPr lang="en-US" sz="1400" dirty="0"/>
              <a:t>. </a:t>
            </a:r>
            <a:r>
              <a:rPr lang="en-US" sz="1400" dirty="0" err="1"/>
              <a:t>Vizí</a:t>
            </a:r>
            <a:r>
              <a:rPr lang="en-US" sz="1400" dirty="0"/>
              <a:t> </a:t>
            </a:r>
            <a:r>
              <a:rPr lang="en-US" sz="1400" dirty="0" err="1"/>
              <a:t>tohoto</a:t>
            </a:r>
            <a:r>
              <a:rPr lang="en-US" sz="1400" dirty="0"/>
              <a:t> </a:t>
            </a:r>
            <a:r>
              <a:rPr lang="en-US" sz="1400" dirty="0" err="1"/>
              <a:t>projektu</a:t>
            </a:r>
            <a:r>
              <a:rPr lang="en-US" sz="1400" dirty="0"/>
              <a:t> </a:t>
            </a:r>
            <a:r>
              <a:rPr lang="en-US" sz="1400" dirty="0" err="1"/>
              <a:t>je</a:t>
            </a:r>
            <a:r>
              <a:rPr lang="en-US" sz="1400" dirty="0"/>
              <a:t>, aby </a:t>
            </a:r>
            <a:r>
              <a:rPr lang="en-US" sz="1400" dirty="0" err="1"/>
              <a:t>senioři</a:t>
            </a:r>
            <a:r>
              <a:rPr lang="en-US" sz="1400" dirty="0"/>
              <a:t> </a:t>
            </a:r>
            <a:r>
              <a:rPr lang="en-US" sz="1400" dirty="0" err="1"/>
              <a:t>mohli</a:t>
            </a:r>
            <a:r>
              <a:rPr lang="en-US" sz="1400" dirty="0"/>
              <a:t> </a:t>
            </a:r>
            <a:r>
              <a:rPr lang="en-US" sz="1400" dirty="0" err="1"/>
              <a:t>žít</a:t>
            </a:r>
            <a:r>
              <a:rPr lang="en-US" sz="1400" dirty="0"/>
              <a:t> </a:t>
            </a:r>
            <a:r>
              <a:rPr lang="en-US" sz="1400" dirty="0" err="1"/>
              <a:t>doma</a:t>
            </a:r>
            <a:r>
              <a:rPr lang="en-US" sz="1400" dirty="0"/>
              <a:t> a </a:t>
            </a:r>
            <a:r>
              <a:rPr lang="en-US" sz="1400" dirty="0" err="1"/>
              <a:t>důstojně</a:t>
            </a:r>
            <a:r>
              <a:rPr lang="en-US" sz="1400" dirty="0"/>
              <a:t>, co </a:t>
            </a:r>
            <a:r>
              <a:rPr lang="en-US" sz="1400" dirty="0" err="1"/>
              <a:t>nejdéle</a:t>
            </a:r>
            <a:r>
              <a:rPr lang="en-US" sz="1400" dirty="0"/>
              <a:t> </a:t>
            </a:r>
            <a:r>
              <a:rPr lang="en-US" sz="1400" dirty="0" err="1"/>
              <a:t>je</a:t>
            </a:r>
            <a:r>
              <a:rPr lang="en-US" sz="1400" dirty="0"/>
              <a:t> to </a:t>
            </a:r>
            <a:r>
              <a:rPr lang="en-US" sz="1400" dirty="0" err="1"/>
              <a:t>možné</a:t>
            </a:r>
            <a:r>
              <a:rPr lang="en-US" sz="1400" dirty="0"/>
              <a:t>. </a:t>
            </a:r>
            <a:r>
              <a:rPr lang="en-US" sz="1400" dirty="0" err="1"/>
              <a:t>Pomohli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takto</a:t>
            </a:r>
            <a:r>
              <a:rPr lang="en-US" sz="1400" dirty="0"/>
              <a:t> </a:t>
            </a:r>
            <a:r>
              <a:rPr lang="en-US" sz="1400" dirty="0" err="1"/>
              <a:t>tisícům</a:t>
            </a:r>
            <a:r>
              <a:rPr lang="en-US" sz="1400" dirty="0"/>
              <a:t> </a:t>
            </a:r>
            <a:r>
              <a:rPr lang="en-US" sz="1400" dirty="0" err="1"/>
              <a:t>seniorů</a:t>
            </a:r>
            <a:r>
              <a:rPr lang="en-US" sz="1400" dirty="0"/>
              <a:t>, </a:t>
            </a:r>
            <a:r>
              <a:rPr lang="en-US" sz="1400" dirty="0" err="1"/>
              <a:t>kteří</a:t>
            </a:r>
            <a:r>
              <a:rPr lang="en-US" sz="1400" dirty="0"/>
              <a:t> by </a:t>
            </a:r>
            <a:r>
              <a:rPr lang="en-US" sz="1400" dirty="0" err="1"/>
              <a:t>jinak</a:t>
            </a:r>
            <a:r>
              <a:rPr lang="en-US" sz="1400" dirty="0"/>
              <a:t> </a:t>
            </a:r>
            <a:r>
              <a:rPr lang="en-US" sz="1400" dirty="0" err="1"/>
              <a:t>pravděpodobně</a:t>
            </a:r>
            <a:r>
              <a:rPr lang="en-US" sz="1400" dirty="0"/>
              <a:t> </a:t>
            </a:r>
            <a:r>
              <a:rPr lang="en-US" sz="1400" dirty="0" err="1"/>
              <a:t>museli</a:t>
            </a:r>
            <a:r>
              <a:rPr lang="en-US" sz="1400" dirty="0"/>
              <a:t> do </a:t>
            </a:r>
            <a:r>
              <a:rPr lang="en-US" sz="1400" dirty="0" err="1"/>
              <a:t>ústavní</a:t>
            </a:r>
            <a:r>
              <a:rPr lang="en-US" sz="1400" dirty="0"/>
              <a:t> </a:t>
            </a:r>
            <a:r>
              <a:rPr lang="en-US" sz="1400" dirty="0" err="1"/>
              <a:t>péče</a:t>
            </a:r>
            <a:r>
              <a:rPr lang="en-US" sz="1400" dirty="0"/>
              <a:t>. V </a:t>
            </a:r>
            <a:r>
              <a:rPr lang="en-US" sz="1400" dirty="0" err="1"/>
              <a:t>rámci</a:t>
            </a:r>
            <a:r>
              <a:rPr lang="en-US" sz="1400" dirty="0"/>
              <a:t> </a:t>
            </a:r>
            <a:r>
              <a:rPr lang="en-US" sz="1400" dirty="0" err="1"/>
              <a:t>dobrovolnického</a:t>
            </a:r>
            <a:r>
              <a:rPr lang="en-US" sz="1400" dirty="0"/>
              <a:t> </a:t>
            </a:r>
            <a:r>
              <a:rPr lang="en-US" sz="1400" dirty="0" err="1"/>
              <a:t>programu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propojili</a:t>
            </a:r>
            <a:r>
              <a:rPr lang="en-US" sz="1400" dirty="0"/>
              <a:t> </a:t>
            </a:r>
            <a:r>
              <a:rPr lang="en-US" sz="1400" dirty="0" err="1"/>
              <a:t>stovky</a:t>
            </a:r>
            <a:r>
              <a:rPr lang="en-US" sz="1400" dirty="0"/>
              <a:t> </a:t>
            </a:r>
            <a:r>
              <a:rPr lang="en-US" sz="1400" dirty="0" err="1"/>
              <a:t>dvojic</a:t>
            </a:r>
            <a:r>
              <a:rPr lang="en-US" sz="1400" dirty="0"/>
              <a:t> senior-</a:t>
            </a:r>
            <a:r>
              <a:rPr lang="en-US" sz="1400" dirty="0" err="1"/>
              <a:t>dobrovolník</a:t>
            </a:r>
            <a:r>
              <a:rPr lang="en-US" sz="1400" dirty="0"/>
              <a:t> a </a:t>
            </a:r>
            <a:r>
              <a:rPr lang="en-US" sz="1400" dirty="0" err="1"/>
              <a:t>podpořili</a:t>
            </a:r>
            <a:r>
              <a:rPr lang="en-US" sz="1400" dirty="0"/>
              <a:t> </a:t>
            </a:r>
            <a:r>
              <a:rPr lang="en-US" sz="1400" dirty="0" err="1"/>
              <a:t>tak</a:t>
            </a:r>
            <a:r>
              <a:rPr lang="en-US" sz="1400" dirty="0"/>
              <a:t> </a:t>
            </a:r>
            <a:r>
              <a:rPr lang="en-US" sz="1400" dirty="0" err="1"/>
              <a:t>mezigenerační</a:t>
            </a:r>
            <a:r>
              <a:rPr lang="en-US" sz="1400" dirty="0"/>
              <a:t> </a:t>
            </a:r>
            <a:r>
              <a:rPr lang="en-US" sz="1400" dirty="0" err="1"/>
              <a:t>pochopení</a:t>
            </a:r>
            <a:r>
              <a:rPr lang="en-US" sz="1400" dirty="0"/>
              <a:t> a </a:t>
            </a:r>
            <a:r>
              <a:rPr lang="en-US" sz="1400" dirty="0" err="1"/>
              <a:t>zároveň</a:t>
            </a:r>
            <a:r>
              <a:rPr lang="en-US" sz="1400" dirty="0"/>
              <a:t> </a:t>
            </a:r>
            <a:r>
              <a:rPr lang="en-US" sz="1400" dirty="0" err="1"/>
              <a:t>pomohli</a:t>
            </a:r>
            <a:r>
              <a:rPr lang="en-US" sz="1400" dirty="0"/>
              <a:t> </a:t>
            </a:r>
            <a:r>
              <a:rPr lang="en-US" sz="1400" dirty="0" err="1"/>
              <a:t>osamělým</a:t>
            </a:r>
            <a:r>
              <a:rPr lang="en-US" sz="1400" dirty="0"/>
              <a:t> </a:t>
            </a:r>
            <a:r>
              <a:rPr lang="en-US" sz="1400" dirty="0" err="1"/>
              <a:t>seniorům</a:t>
            </a:r>
            <a:endParaRPr lang="en-US" sz="1400" dirty="0"/>
          </a:p>
          <a:p>
            <a:r>
              <a:rPr lang="en-US" sz="1400" dirty="0" err="1"/>
              <a:t>Zorganizovali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mnoho</a:t>
            </a:r>
            <a:r>
              <a:rPr lang="en-US" sz="1400" dirty="0"/>
              <a:t> </a:t>
            </a:r>
            <a:r>
              <a:rPr lang="en-US" sz="1400" dirty="0" err="1"/>
              <a:t>osvětových</a:t>
            </a:r>
            <a:r>
              <a:rPr lang="en-US" sz="1400" dirty="0"/>
              <a:t> </a:t>
            </a:r>
            <a:r>
              <a:rPr lang="en-US" sz="1400" dirty="0" err="1"/>
              <a:t>kampaní</a:t>
            </a:r>
            <a:r>
              <a:rPr lang="en-US" sz="1400" dirty="0"/>
              <a:t> </a:t>
            </a:r>
            <a:r>
              <a:rPr lang="en-US" sz="1400" dirty="0" err="1"/>
              <a:t>upozorňujících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stárnutí</a:t>
            </a:r>
            <a:r>
              <a:rPr lang="en-US" sz="1400" dirty="0"/>
              <a:t> populace a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postavení</a:t>
            </a:r>
            <a:r>
              <a:rPr lang="en-US" sz="1400" dirty="0"/>
              <a:t> </a:t>
            </a:r>
            <a:r>
              <a:rPr lang="en-US" sz="1400" dirty="0" err="1"/>
              <a:t>seniorů</a:t>
            </a:r>
            <a:r>
              <a:rPr lang="en-US" sz="1400" dirty="0"/>
              <a:t> v </a:t>
            </a:r>
            <a:r>
              <a:rPr lang="en-US" sz="1400" dirty="0" err="1"/>
              <a:t>České</a:t>
            </a:r>
            <a:r>
              <a:rPr lang="en-US" sz="1400" dirty="0"/>
              <a:t> </a:t>
            </a:r>
            <a:r>
              <a:rPr lang="en-US" sz="1400" dirty="0" err="1"/>
              <a:t>republice</a:t>
            </a:r>
            <a:r>
              <a:rPr lang="en-US" sz="1400" dirty="0"/>
              <a:t>. </a:t>
            </a:r>
            <a:r>
              <a:rPr lang="en-US" sz="1400" dirty="0" err="1"/>
              <a:t>Významně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přispěli</a:t>
            </a:r>
            <a:r>
              <a:rPr lang="en-US" sz="1400" dirty="0"/>
              <a:t> k </a:t>
            </a:r>
            <a:r>
              <a:rPr lang="en-US" sz="1400" dirty="0" err="1"/>
              <a:t>posunu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vnímání</a:t>
            </a:r>
            <a:r>
              <a:rPr lang="en-US" sz="1400" dirty="0"/>
              <a:t> </a:t>
            </a:r>
            <a:r>
              <a:rPr lang="en-US" sz="1400" dirty="0" err="1"/>
              <a:t>seniorů</a:t>
            </a:r>
            <a:r>
              <a:rPr lang="en-US" sz="1400" dirty="0"/>
              <a:t> a </a:t>
            </a:r>
            <a:r>
              <a:rPr lang="en-US" sz="1400" dirty="0" err="1"/>
              <a:t>pomoci</a:t>
            </a:r>
            <a:r>
              <a:rPr lang="en-US" sz="1400" dirty="0"/>
              <a:t> </a:t>
            </a:r>
            <a:r>
              <a:rPr lang="en-US" sz="1400" dirty="0" err="1"/>
              <a:t>seniorům</a:t>
            </a:r>
            <a:r>
              <a:rPr lang="en-US" sz="1400" dirty="0"/>
              <a:t>. </a:t>
            </a:r>
            <a:r>
              <a:rPr lang="en-US" sz="1400" dirty="0" err="1"/>
              <a:t>Další</a:t>
            </a:r>
            <a:r>
              <a:rPr lang="en-US" sz="1400" dirty="0"/>
              <a:t> </a:t>
            </a:r>
            <a:r>
              <a:rPr lang="en-US" sz="1400" dirty="0" err="1"/>
              <a:t>naše</a:t>
            </a:r>
            <a:r>
              <a:rPr lang="en-US" sz="1400" dirty="0"/>
              <a:t> </a:t>
            </a:r>
            <a:r>
              <a:rPr lang="en-US" sz="1400" dirty="0" err="1"/>
              <a:t>kampaně</a:t>
            </a:r>
            <a:r>
              <a:rPr lang="en-US" sz="1400" dirty="0"/>
              <a:t> se </a:t>
            </a:r>
            <a:r>
              <a:rPr lang="en-US" sz="1400" dirty="0" err="1"/>
              <a:t>týkaly</a:t>
            </a:r>
            <a:r>
              <a:rPr lang="en-US" sz="1400" dirty="0"/>
              <a:t> </a:t>
            </a:r>
            <a:r>
              <a:rPr lang="en-US" sz="1400" dirty="0" err="1"/>
              <a:t>dílčích</a:t>
            </a:r>
            <a:r>
              <a:rPr lang="en-US" sz="1400" dirty="0"/>
              <a:t> </a:t>
            </a:r>
            <a:r>
              <a:rPr lang="en-US" sz="1400" dirty="0" err="1"/>
              <a:t>výzev</a:t>
            </a:r>
            <a:r>
              <a:rPr lang="en-US" sz="1400" dirty="0"/>
              <a:t>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například</a:t>
            </a:r>
            <a:r>
              <a:rPr lang="en-US" sz="1400" dirty="0"/>
              <a:t> </a:t>
            </a:r>
            <a:r>
              <a:rPr lang="en-US" sz="1400" dirty="0" err="1"/>
              <a:t>správná</a:t>
            </a:r>
            <a:r>
              <a:rPr lang="en-US" sz="1400" dirty="0"/>
              <a:t> </a:t>
            </a:r>
            <a:r>
              <a:rPr lang="en-US" sz="1400" dirty="0" err="1"/>
              <a:t>výživa</a:t>
            </a:r>
            <a:r>
              <a:rPr lang="en-US" sz="1400" dirty="0"/>
              <a:t> </a:t>
            </a:r>
            <a:r>
              <a:rPr lang="en-US" sz="1400" dirty="0" err="1"/>
              <a:t>seniorů</a:t>
            </a:r>
            <a:r>
              <a:rPr lang="en-US" sz="1400" dirty="0"/>
              <a:t>, </a:t>
            </a:r>
            <a:r>
              <a:rPr lang="en-US" sz="1400" dirty="0" err="1"/>
              <a:t>diskriminace</a:t>
            </a:r>
            <a:r>
              <a:rPr lang="en-US" sz="1400" dirty="0"/>
              <a:t> </a:t>
            </a:r>
            <a:r>
              <a:rPr lang="en-US" sz="1400" dirty="0" err="1"/>
              <a:t>seniorů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trhu</a:t>
            </a:r>
            <a:r>
              <a:rPr lang="en-US" sz="1400" dirty="0"/>
              <a:t> </a:t>
            </a:r>
            <a:r>
              <a:rPr lang="en-US" sz="1400" dirty="0" err="1"/>
              <a:t>práce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problém</a:t>
            </a:r>
            <a:r>
              <a:rPr lang="en-US" sz="1400" dirty="0"/>
              <a:t> </a:t>
            </a:r>
            <a:r>
              <a:rPr lang="en-US" sz="1400" dirty="0" err="1"/>
              <a:t>osamělosti</a:t>
            </a:r>
            <a:r>
              <a:rPr lang="en-US" sz="1400" dirty="0"/>
              <a:t> </a:t>
            </a:r>
            <a:r>
              <a:rPr lang="en-US" sz="1400" dirty="0" err="1"/>
              <a:t>seniorů</a:t>
            </a:r>
            <a:endParaRPr lang="en-US" sz="1400" dirty="0"/>
          </a:p>
          <a:p>
            <a:r>
              <a:rPr lang="en-US" sz="1400" dirty="0" err="1"/>
              <a:t>Podpořili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také</a:t>
            </a:r>
            <a:r>
              <a:rPr lang="en-US" sz="1400" dirty="0"/>
              <a:t> </a:t>
            </a:r>
            <a:r>
              <a:rPr lang="en-US" sz="1400" dirty="0" err="1"/>
              <a:t>vznik</a:t>
            </a:r>
            <a:r>
              <a:rPr lang="en-US" sz="1400" dirty="0"/>
              <a:t> </a:t>
            </a:r>
            <a:r>
              <a:rPr lang="en-US" sz="1400" dirty="0" err="1"/>
              <a:t>dokumentů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</a:t>
            </a:r>
            <a:r>
              <a:rPr lang="en-US" sz="1400" dirty="0" err="1"/>
              <a:t>pracují</a:t>
            </a:r>
            <a:r>
              <a:rPr lang="en-US" sz="1400" dirty="0"/>
              <a:t> s </a:t>
            </a:r>
            <a:r>
              <a:rPr lang="en-US" sz="1400" dirty="0" err="1"/>
              <a:t>tématem</a:t>
            </a:r>
            <a:r>
              <a:rPr lang="en-US" sz="1400" dirty="0"/>
              <a:t> </a:t>
            </a:r>
            <a:r>
              <a:rPr lang="en-US" sz="1400" dirty="0" err="1"/>
              <a:t>stáří</a:t>
            </a:r>
            <a:r>
              <a:rPr lang="en-US" sz="1400" dirty="0"/>
              <a:t> (</a:t>
            </a:r>
            <a:r>
              <a:rPr lang="en-US" sz="1400" dirty="0" err="1"/>
              <a:t>Šmejdi</a:t>
            </a:r>
            <a:r>
              <a:rPr lang="en-US" sz="1400" dirty="0"/>
              <a:t>, </a:t>
            </a:r>
            <a:r>
              <a:rPr lang="en-US" sz="1400" dirty="0" err="1"/>
              <a:t>Sama</a:t>
            </a:r>
            <a:r>
              <a:rPr lang="en-US" sz="1400" dirty="0"/>
              <a:t>),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divadelních</a:t>
            </a:r>
            <a:r>
              <a:rPr lang="en-US" sz="1400" dirty="0"/>
              <a:t> her. </a:t>
            </a:r>
            <a:r>
              <a:rPr lang="en-US" sz="1400" dirty="0" err="1"/>
              <a:t>Zorganizovali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mezigenerační</a:t>
            </a:r>
            <a:r>
              <a:rPr lang="en-US" sz="1400" dirty="0"/>
              <a:t> festival </a:t>
            </a:r>
          </a:p>
          <a:p>
            <a:r>
              <a:rPr lang="en-US" sz="1400" dirty="0" err="1"/>
              <a:t>Zorganizovali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se </a:t>
            </a:r>
            <a:r>
              <a:rPr lang="en-US" sz="1400" dirty="0" err="1"/>
              <a:t>účastnili</a:t>
            </a:r>
            <a:r>
              <a:rPr lang="en-US" sz="1400" dirty="0"/>
              <a:t> </a:t>
            </a:r>
            <a:r>
              <a:rPr lang="en-US" sz="1400" dirty="0" err="1"/>
              <a:t>nespočtu</a:t>
            </a:r>
            <a:r>
              <a:rPr lang="en-US" sz="1400" dirty="0"/>
              <a:t> </a:t>
            </a:r>
            <a:r>
              <a:rPr lang="en-US" sz="1400" dirty="0" err="1"/>
              <a:t>kulatých</a:t>
            </a:r>
            <a:r>
              <a:rPr lang="en-US" sz="1400" dirty="0"/>
              <a:t> </a:t>
            </a:r>
            <a:r>
              <a:rPr lang="en-US" sz="1400" dirty="0" err="1"/>
              <a:t>stolů</a:t>
            </a:r>
            <a:r>
              <a:rPr lang="en-US" sz="1400" dirty="0"/>
              <a:t> a </a:t>
            </a:r>
            <a:r>
              <a:rPr lang="en-US" sz="1400" dirty="0" err="1"/>
              <a:t>konferencí</a:t>
            </a:r>
            <a:r>
              <a:rPr lang="en-US" sz="1400" dirty="0"/>
              <a:t> a </a:t>
            </a:r>
            <a:r>
              <a:rPr lang="en-US" sz="1400" dirty="0" err="1"/>
              <a:t>významně</a:t>
            </a:r>
            <a:r>
              <a:rPr lang="en-US" sz="1400" dirty="0"/>
              <a:t> </a:t>
            </a:r>
            <a:r>
              <a:rPr lang="en-US" sz="1400" dirty="0" err="1"/>
              <a:t>jsme</a:t>
            </a:r>
            <a:r>
              <a:rPr lang="en-US" sz="1400" dirty="0"/>
              <a:t> </a:t>
            </a:r>
            <a:r>
              <a:rPr lang="en-US" sz="1400" dirty="0" err="1"/>
              <a:t>přispěli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sdílení</a:t>
            </a:r>
            <a:r>
              <a:rPr lang="en-US" sz="1400" dirty="0"/>
              <a:t> </a:t>
            </a:r>
            <a:r>
              <a:rPr lang="en-US" sz="1400" dirty="0" err="1"/>
              <a:t>zkušeností</a:t>
            </a:r>
            <a:r>
              <a:rPr lang="en-US" sz="1400" dirty="0"/>
              <a:t> </a:t>
            </a:r>
            <a:r>
              <a:rPr lang="en-US" sz="1400" dirty="0" err="1"/>
              <a:t>mezi</a:t>
            </a:r>
            <a:r>
              <a:rPr lang="en-US" sz="1400" dirty="0"/>
              <a:t> </a:t>
            </a:r>
            <a:r>
              <a:rPr lang="en-US" sz="1400" dirty="0" err="1"/>
              <a:t>odborníky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téma</a:t>
            </a:r>
            <a:r>
              <a:rPr lang="en-US" sz="1400" dirty="0"/>
              <a:t> </a:t>
            </a:r>
            <a:r>
              <a:rPr lang="en-US" sz="1400" dirty="0" err="1"/>
              <a:t>domácí</a:t>
            </a:r>
            <a:r>
              <a:rPr lang="en-US" sz="1400" dirty="0"/>
              <a:t> </a:t>
            </a:r>
            <a:r>
              <a:rPr lang="en-US" sz="1400" dirty="0" err="1"/>
              <a:t>péče</a:t>
            </a:r>
            <a:r>
              <a:rPr lang="en-US" sz="1400" dirty="0"/>
              <a:t> </a:t>
            </a:r>
          </a:p>
          <a:p>
            <a:r>
              <a:rPr lang="en-US" sz="1400" dirty="0"/>
              <a:t>Do </a:t>
            </a:r>
            <a:r>
              <a:rPr lang="en-US" sz="1400" dirty="0" err="1"/>
              <a:t>dalších</a:t>
            </a:r>
            <a:r>
              <a:rPr lang="en-US" sz="1400" dirty="0"/>
              <a:t> let </a:t>
            </a:r>
            <a:r>
              <a:rPr lang="en-US" sz="1400" dirty="0" err="1"/>
              <a:t>slibujeme</a:t>
            </a:r>
            <a:r>
              <a:rPr lang="en-US" sz="1400" dirty="0"/>
              <a:t>, </a:t>
            </a:r>
            <a:r>
              <a:rPr lang="en-US" sz="1400" dirty="0" err="1"/>
              <a:t>že</a:t>
            </a:r>
            <a:r>
              <a:rPr lang="en-US" sz="1400" dirty="0"/>
              <a:t> </a:t>
            </a:r>
            <a:r>
              <a:rPr lang="en-US" sz="1400" dirty="0" err="1"/>
              <a:t>budeme</a:t>
            </a:r>
            <a:r>
              <a:rPr lang="en-US" sz="1400" dirty="0"/>
              <a:t> </a:t>
            </a:r>
            <a:r>
              <a:rPr lang="en-US" sz="1400" dirty="0" err="1"/>
              <a:t>pokračovat</a:t>
            </a:r>
            <a:r>
              <a:rPr lang="en-US" sz="1400" dirty="0"/>
              <a:t> v </a:t>
            </a:r>
            <a:r>
              <a:rPr lang="en-US" sz="1400" dirty="0" err="1"/>
              <a:t>nastaveném</a:t>
            </a:r>
            <a:r>
              <a:rPr lang="en-US" sz="1400" dirty="0"/>
              <a:t> </a:t>
            </a:r>
            <a:r>
              <a:rPr lang="en-US" sz="1400" dirty="0" err="1"/>
              <a:t>trendu</a:t>
            </a:r>
            <a:r>
              <a:rPr lang="en-US" sz="1400" dirty="0"/>
              <a:t> a </a:t>
            </a:r>
            <a:r>
              <a:rPr lang="en-US" sz="1400" dirty="0" err="1"/>
              <a:t>prohlubovat</a:t>
            </a:r>
            <a:r>
              <a:rPr lang="en-US" sz="1400" dirty="0"/>
              <a:t> i </a:t>
            </a:r>
            <a:r>
              <a:rPr lang="en-US" sz="1400" dirty="0" err="1"/>
              <a:t>rozšiřovat</a:t>
            </a:r>
            <a:r>
              <a:rPr lang="en-US" sz="1400" dirty="0"/>
              <a:t> </a:t>
            </a:r>
            <a:r>
              <a:rPr lang="en-US" sz="1400" dirty="0" err="1"/>
              <a:t>naši</a:t>
            </a:r>
            <a:r>
              <a:rPr lang="en-US" sz="1400" dirty="0"/>
              <a:t> </a:t>
            </a:r>
            <a:r>
              <a:rPr lang="en-US" sz="1400" dirty="0" err="1"/>
              <a:t>práci</a:t>
            </a:r>
            <a:r>
              <a:rPr lang="en-US" sz="1400" dirty="0"/>
              <a:t>, </a:t>
            </a:r>
            <a:r>
              <a:rPr lang="en-US" sz="1400" dirty="0" err="1"/>
              <a:t>která</a:t>
            </a:r>
            <a:r>
              <a:rPr lang="en-US" sz="1400" dirty="0"/>
              <a:t> </a:t>
            </a:r>
            <a:r>
              <a:rPr lang="en-US" sz="1400" dirty="0" err="1"/>
              <a:t>nám</a:t>
            </a:r>
            <a:r>
              <a:rPr lang="en-US" sz="1400" dirty="0"/>
              <a:t> </a:t>
            </a:r>
            <a:r>
              <a:rPr lang="en-US" sz="1400" dirty="0" err="1"/>
              <a:t>dává</a:t>
            </a:r>
            <a:r>
              <a:rPr lang="en-US" sz="1400" dirty="0"/>
              <a:t> </a:t>
            </a:r>
            <a:r>
              <a:rPr lang="en-US" sz="1400" dirty="0" err="1"/>
              <a:t>čím</a:t>
            </a:r>
            <a:r>
              <a:rPr lang="en-US" sz="1400" dirty="0"/>
              <a:t> </a:t>
            </a:r>
            <a:r>
              <a:rPr lang="en-US" sz="1400" dirty="0" err="1"/>
              <a:t>dál</a:t>
            </a:r>
            <a:r>
              <a:rPr lang="en-US" sz="1400" dirty="0"/>
              <a:t> </a:t>
            </a:r>
            <a:r>
              <a:rPr lang="en-US" sz="1400" dirty="0" err="1"/>
              <a:t>větší</a:t>
            </a:r>
            <a:r>
              <a:rPr lang="en-US" sz="1400" dirty="0"/>
              <a:t> </a:t>
            </a:r>
            <a:r>
              <a:rPr lang="en-US" sz="1400" dirty="0" err="1"/>
              <a:t>smysl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157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9">
            <a:extLst>
              <a:ext uri="{FF2B5EF4-FFF2-40B4-BE49-F238E27FC236}">
                <a16:creationId xmlns:a16="http://schemas.microsoft.com/office/drawing/2014/main" id="{D252EB36-EB2C-4AFE-B09B-0DF8AC87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7CE68524-856D-453B-9349-8E8CBC8BF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9688E6-8880-4976-A59B-AB148C7C9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66" r="17703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Rectangle 23">
            <a:extLst>
              <a:ext uri="{FF2B5EF4-FFF2-40B4-BE49-F238E27FC236}">
                <a16:creationId xmlns:a16="http://schemas.microsoft.com/office/drawing/2014/main" id="{B8D0330D-F534-4131-9807-B71B9EF12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b="1" cap="all" dirty="0"/>
              <a:t>UN </a:t>
            </a:r>
            <a:r>
              <a:rPr lang="cs-CZ" sz="3200" b="1" cap="all" dirty="0"/>
              <a:t>Ž</a:t>
            </a:r>
            <a:r>
              <a:rPr lang="en-US" sz="3200" b="1" cap="all" dirty="0" err="1"/>
              <a:t>eneva</a:t>
            </a:r>
            <a:r>
              <a:rPr lang="en-US" sz="3200" b="1" cap="all" dirty="0"/>
              <a:t>, 2015</a:t>
            </a:r>
            <a:br>
              <a:rPr lang="en-US" sz="3200" b="1" cap="all" dirty="0"/>
            </a:br>
            <a:endParaRPr lang="en-US" sz="3200" dirty="0"/>
          </a:p>
        </p:txBody>
      </p:sp>
      <p:pic>
        <p:nvPicPr>
          <p:cNvPr id="30" name="Picture 25">
            <a:extLst>
              <a:ext uri="{FF2B5EF4-FFF2-40B4-BE49-F238E27FC236}">
                <a16:creationId xmlns:a16="http://schemas.microsoft.com/office/drawing/2014/main" id="{18B7ED37-7ABB-42DD-AB26-3F90282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1600" dirty="0" err="1"/>
              <a:t>Později</a:t>
            </a:r>
            <a:r>
              <a:rPr lang="en-US" sz="1600" dirty="0"/>
              <a:t> </a:t>
            </a:r>
            <a:r>
              <a:rPr lang="en-US" sz="1600" dirty="0" err="1"/>
              <a:t>téhož</a:t>
            </a:r>
            <a:r>
              <a:rPr lang="en-US" sz="1600" dirty="0"/>
              <a:t> </a:t>
            </a:r>
            <a:r>
              <a:rPr lang="en-US" sz="1600" dirty="0" err="1"/>
              <a:t>roku</a:t>
            </a:r>
            <a:r>
              <a:rPr lang="en-US" sz="1600" dirty="0"/>
              <a:t> </a:t>
            </a:r>
            <a:r>
              <a:rPr lang="en-US" sz="1600" dirty="0" err="1"/>
              <a:t>navštívila</a:t>
            </a:r>
            <a:r>
              <a:rPr lang="en-US" sz="1600" dirty="0"/>
              <a:t> </a:t>
            </a:r>
            <a:r>
              <a:rPr lang="en-US" sz="1600" dirty="0" err="1"/>
              <a:t>zasedání</a:t>
            </a:r>
            <a:r>
              <a:rPr lang="en-US" sz="1600" dirty="0"/>
              <a:t> pracovní </a:t>
            </a:r>
            <a:r>
              <a:rPr lang="en-US" sz="1600" dirty="0" err="1"/>
              <a:t>skupiny</a:t>
            </a:r>
            <a:r>
              <a:rPr lang="en-US" sz="1600" dirty="0"/>
              <a:t> </a:t>
            </a:r>
            <a:r>
              <a:rPr lang="en-US" sz="1600" dirty="0" err="1"/>
              <a:t>Evropské</a:t>
            </a:r>
            <a:r>
              <a:rPr lang="en-US" sz="1600" dirty="0"/>
              <a:t> </a:t>
            </a:r>
            <a:r>
              <a:rPr lang="en-US" sz="1600" dirty="0" err="1"/>
              <a:t>hospodářské</a:t>
            </a:r>
            <a:r>
              <a:rPr lang="en-US" sz="1600" dirty="0"/>
              <a:t> </a:t>
            </a:r>
            <a:r>
              <a:rPr lang="en-US" sz="1600" dirty="0" err="1"/>
              <a:t>komise</a:t>
            </a:r>
            <a:r>
              <a:rPr lang="en-US" sz="1600" dirty="0"/>
              <a:t> OSN o </a:t>
            </a:r>
            <a:r>
              <a:rPr lang="en-US" sz="1600" dirty="0" err="1"/>
              <a:t>stárnutí</a:t>
            </a:r>
            <a:r>
              <a:rPr lang="en-US" sz="1600" dirty="0"/>
              <a:t> v </a:t>
            </a:r>
            <a:r>
              <a:rPr lang="en-US" sz="1600" dirty="0" err="1"/>
              <a:t>Ženevě</a:t>
            </a:r>
            <a:r>
              <a:rPr lang="en-US" sz="1600" dirty="0"/>
              <a:t>. </a:t>
            </a:r>
            <a:endParaRPr lang="cs-CZ" sz="1600" dirty="0"/>
          </a:p>
          <a:p>
            <a:r>
              <a:rPr lang="en-US" sz="1600" dirty="0" err="1"/>
              <a:t>Reprezentovala</a:t>
            </a:r>
            <a:r>
              <a:rPr lang="en-US" sz="1600" dirty="0"/>
              <a:t> </a:t>
            </a:r>
            <a:r>
              <a:rPr lang="en-US" sz="1600" dirty="0" err="1"/>
              <a:t>český</a:t>
            </a:r>
            <a:r>
              <a:rPr lang="en-US" sz="1600" dirty="0"/>
              <a:t> </a:t>
            </a:r>
            <a:r>
              <a:rPr lang="en-US" sz="1600" dirty="0" err="1"/>
              <a:t>neziskový</a:t>
            </a:r>
            <a:r>
              <a:rPr lang="en-US" sz="1600" dirty="0"/>
              <a:t> </a:t>
            </a:r>
            <a:r>
              <a:rPr lang="en-US" sz="1600" dirty="0" err="1"/>
              <a:t>sektor</a:t>
            </a:r>
            <a:r>
              <a:rPr lang="en-US" sz="1600" dirty="0"/>
              <a:t> a </a:t>
            </a:r>
            <a:r>
              <a:rPr lang="en-US" sz="1600" dirty="0" err="1"/>
              <a:t>sdílela</a:t>
            </a:r>
            <a:r>
              <a:rPr lang="en-US" sz="1600" dirty="0"/>
              <a:t> s </a:t>
            </a:r>
            <a:r>
              <a:rPr lang="en-US" sz="1600" dirty="0" err="1"/>
              <a:t>ostatními</a:t>
            </a:r>
            <a:r>
              <a:rPr lang="en-US" sz="1600" dirty="0"/>
              <a:t> </a:t>
            </a:r>
            <a:r>
              <a:rPr lang="en-US" sz="1600" dirty="0" err="1"/>
              <a:t>své</a:t>
            </a:r>
            <a:r>
              <a:rPr lang="en-US" sz="1600" dirty="0"/>
              <a:t> </a:t>
            </a:r>
            <a:r>
              <a:rPr lang="en-US" sz="1600" dirty="0" err="1"/>
              <a:t>zkušenosti</a:t>
            </a:r>
            <a:r>
              <a:rPr lang="en-US" sz="1600" dirty="0"/>
              <a:t> z </a:t>
            </a:r>
            <a:r>
              <a:rPr lang="en-US" sz="1600" dirty="0" err="1"/>
              <a:t>oblasti</a:t>
            </a:r>
            <a:r>
              <a:rPr lang="en-US" sz="1600" dirty="0"/>
              <a:t> </a:t>
            </a:r>
            <a:r>
              <a:rPr lang="en-US" sz="1600" dirty="0" err="1"/>
              <a:t>domácí</a:t>
            </a:r>
            <a:r>
              <a:rPr lang="en-US" sz="1600" dirty="0"/>
              <a:t> </a:t>
            </a:r>
            <a:r>
              <a:rPr lang="en-US" sz="1600" dirty="0" err="1"/>
              <a:t>péče</a:t>
            </a:r>
            <a:r>
              <a:rPr lang="en-US" sz="1600" dirty="0"/>
              <a:t> o seniory.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553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E11A8B-D353-4867-842B-40B7BABC9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F0C50D17-020B-418B-BE67-DC7DEA17D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9D5520-887C-4E25-9F91-49EBA2FB3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587" r="23764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E52CAC-158C-4DC7-AA1C-F582FFF73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b="1" cap="all" dirty="0"/>
              <a:t>UN NY, 2017</a:t>
            </a:r>
            <a:br>
              <a:rPr lang="en-US" b="1" cap="all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211ECD-2CC2-43D9-A32B-E8669250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5254965" cy="3980800"/>
          </a:xfrm>
        </p:spPr>
        <p:txBody>
          <a:bodyPr>
            <a:normAutofit lnSpcReduction="10000"/>
          </a:bodyPr>
          <a:lstStyle/>
          <a:p>
            <a:r>
              <a:rPr lang="cs-CZ" sz="1400" dirty="0"/>
              <a:t>První místopředseda vlády a ministr životního prostředí Richard Brabec představil na půdě OSN v New Yorku dne 18. července 2017, jak Česká republika naplňuje </a:t>
            </a:r>
            <a:r>
              <a:rPr lang="cs-CZ" sz="1400" b="1" dirty="0"/>
              <a:t>17 Cílů udržitelného rozvoje (SDGs), </a:t>
            </a:r>
            <a:r>
              <a:rPr lang="cs-CZ" sz="1400" dirty="0"/>
              <a:t>a jak vnímá svoji budoucnost v roce 2030. Spolu s ním se prezentace v rámci dobrovolného přezkumu plnění Cílů SDGs, které se konalo v rámci Politického fóra na vysoké úrovni, ujala také </a:t>
            </a:r>
            <a:r>
              <a:rPr lang="cs-CZ" sz="1400" b="1" dirty="0"/>
              <a:t>Taťána jako zástupce českého neziskového sektoru </a:t>
            </a:r>
            <a:r>
              <a:rPr lang="cs-CZ" sz="1400" dirty="0"/>
              <a:t>a Robin Dufek jako zástupce soukromého sektoru. Tímto vystoupením také začalo české předsednictví ECOSOC a hlubší spolupráce mezi OSN, nadací a českým Stálým zastoupením při OSN. </a:t>
            </a:r>
            <a:endParaRPr lang="en-US" sz="1400" dirty="0"/>
          </a:p>
          <a:p>
            <a:r>
              <a:rPr lang="en-US" sz="1400" dirty="0"/>
              <a:t>V </a:t>
            </a:r>
            <a:r>
              <a:rPr lang="en-US" sz="1400" dirty="0" err="1"/>
              <a:t>rámci</a:t>
            </a:r>
            <a:r>
              <a:rPr lang="en-US" sz="1400" dirty="0"/>
              <a:t> </a:t>
            </a:r>
            <a:r>
              <a:rPr lang="en-US" sz="1400" dirty="0" err="1"/>
              <a:t>fóra</a:t>
            </a:r>
            <a:r>
              <a:rPr lang="en-US" sz="1400" dirty="0"/>
              <a:t> se </a:t>
            </a:r>
            <a:r>
              <a:rPr lang="en-US" sz="1400" dirty="0" err="1"/>
              <a:t>konalo</a:t>
            </a:r>
            <a:r>
              <a:rPr lang="en-US" sz="1400" dirty="0"/>
              <a:t> </a:t>
            </a:r>
            <a:r>
              <a:rPr lang="en-US" sz="1400" dirty="0" err="1"/>
              <a:t>také</a:t>
            </a:r>
            <a:r>
              <a:rPr lang="en-US" sz="1400" dirty="0"/>
              <a:t> </a:t>
            </a:r>
            <a:r>
              <a:rPr lang="en-US" sz="1400" dirty="0" err="1"/>
              <a:t>více</a:t>
            </a:r>
            <a:r>
              <a:rPr lang="en-US" sz="1400" dirty="0"/>
              <a:t> </a:t>
            </a:r>
            <a:r>
              <a:rPr lang="en-US" sz="1400" dirty="0" err="1"/>
              <a:t>doprovodných</a:t>
            </a:r>
            <a:r>
              <a:rPr lang="en-US" sz="1400" dirty="0"/>
              <a:t> </a:t>
            </a:r>
            <a:r>
              <a:rPr lang="en-US" sz="1400" dirty="0" err="1"/>
              <a:t>akcí</a:t>
            </a:r>
            <a:r>
              <a:rPr lang="en-US" sz="1400" dirty="0"/>
              <a:t>. </a:t>
            </a:r>
            <a:r>
              <a:rPr lang="en-US" sz="1400" dirty="0" err="1"/>
              <a:t>Jednu</a:t>
            </a:r>
            <a:r>
              <a:rPr lang="en-US" sz="1400" dirty="0"/>
              <a:t> z </a:t>
            </a:r>
            <a:r>
              <a:rPr lang="en-US" sz="1400" dirty="0" err="1"/>
              <a:t>nich</a:t>
            </a:r>
            <a:r>
              <a:rPr lang="en-US" sz="1400" dirty="0"/>
              <a:t> </a:t>
            </a:r>
            <a:r>
              <a:rPr lang="en-US" sz="1400" dirty="0" err="1"/>
              <a:t>spoluorganizovala</a:t>
            </a:r>
            <a:r>
              <a:rPr lang="en-US" sz="1400" dirty="0"/>
              <a:t> </a:t>
            </a:r>
            <a:r>
              <a:rPr lang="en-US" sz="1400" dirty="0" err="1"/>
              <a:t>právě</a:t>
            </a:r>
            <a:r>
              <a:rPr lang="en-US" sz="1400" dirty="0"/>
              <a:t> </a:t>
            </a:r>
            <a:r>
              <a:rPr lang="en-US" sz="1400" dirty="0" err="1"/>
              <a:t>Nadace</a:t>
            </a:r>
            <a:r>
              <a:rPr lang="en-US" sz="1400" dirty="0"/>
              <a:t> </a:t>
            </a:r>
            <a:r>
              <a:rPr lang="en-US" sz="1400" dirty="0" err="1"/>
              <a:t>Krása</a:t>
            </a:r>
            <a:r>
              <a:rPr lang="en-US" sz="1400" dirty="0"/>
              <a:t> </a:t>
            </a:r>
            <a:r>
              <a:rPr lang="en-US" sz="1400" dirty="0" err="1"/>
              <a:t>pomoci</a:t>
            </a:r>
            <a:r>
              <a:rPr lang="en-US" sz="1400" dirty="0"/>
              <a:t>. </a:t>
            </a:r>
            <a:r>
              <a:rPr lang="en-US" sz="1400" dirty="0" err="1"/>
              <a:t>Konala</a:t>
            </a:r>
            <a:r>
              <a:rPr lang="en-US" sz="1400" dirty="0"/>
              <a:t> se v </a:t>
            </a:r>
            <a:r>
              <a:rPr lang="en-US" sz="1400" dirty="0" err="1"/>
              <a:t>České</a:t>
            </a:r>
            <a:r>
              <a:rPr lang="en-US" sz="1400" dirty="0"/>
              <a:t> </a:t>
            </a:r>
            <a:r>
              <a:rPr lang="en-US" sz="1400" dirty="0" err="1"/>
              <a:t>národní</a:t>
            </a:r>
            <a:r>
              <a:rPr lang="en-US" sz="1400" dirty="0"/>
              <a:t> </a:t>
            </a:r>
            <a:r>
              <a:rPr lang="en-US" sz="1400" dirty="0" err="1"/>
              <a:t>budově</a:t>
            </a:r>
            <a:r>
              <a:rPr lang="en-US" sz="1400" dirty="0"/>
              <a:t> a </a:t>
            </a:r>
            <a:r>
              <a:rPr lang="en-US" sz="1400" dirty="0" err="1"/>
              <a:t>tématem</a:t>
            </a:r>
            <a:r>
              <a:rPr lang="en-US" sz="1400" dirty="0"/>
              <a:t> </a:t>
            </a:r>
            <a:r>
              <a:rPr lang="en-US" sz="1400" dirty="0" err="1"/>
              <a:t>bylo</a:t>
            </a:r>
            <a:r>
              <a:rPr lang="en-US" sz="1400" dirty="0"/>
              <a:t> </a:t>
            </a:r>
            <a:r>
              <a:rPr lang="en-US" sz="1400" dirty="0" err="1"/>
              <a:t>Participace</a:t>
            </a:r>
            <a:r>
              <a:rPr lang="en-US" sz="1400" dirty="0"/>
              <a:t> </a:t>
            </a:r>
            <a:r>
              <a:rPr lang="en-US" sz="1400" dirty="0" err="1"/>
              <a:t>všech</a:t>
            </a:r>
            <a:r>
              <a:rPr lang="en-US" sz="1400" dirty="0"/>
              <a:t>: </a:t>
            </a:r>
            <a:r>
              <a:rPr lang="en-US" sz="1400" dirty="0" err="1"/>
              <a:t>případ</a:t>
            </a:r>
            <a:r>
              <a:rPr lang="en-US" sz="1400" dirty="0"/>
              <a:t> </a:t>
            </a:r>
            <a:r>
              <a:rPr lang="en-US" sz="1400" dirty="0" err="1"/>
              <a:t>žen</a:t>
            </a:r>
            <a:r>
              <a:rPr lang="en-US" sz="1400" dirty="0"/>
              <a:t> a </a:t>
            </a:r>
            <a:r>
              <a:rPr lang="en-US" sz="1400" dirty="0" err="1"/>
              <a:t>seniorů</a:t>
            </a:r>
            <a:r>
              <a:rPr lang="en-US" sz="1400" dirty="0"/>
              <a:t>. Na </a:t>
            </a:r>
            <a:r>
              <a:rPr lang="en-US" sz="1400" dirty="0" err="1"/>
              <a:t>této</a:t>
            </a:r>
            <a:r>
              <a:rPr lang="en-US" sz="1400" dirty="0"/>
              <a:t> </a:t>
            </a:r>
            <a:r>
              <a:rPr lang="en-US" sz="1400" dirty="0" err="1"/>
              <a:t>akci</a:t>
            </a:r>
            <a:r>
              <a:rPr lang="en-US" sz="1400" dirty="0"/>
              <a:t> se </a:t>
            </a:r>
            <a:r>
              <a:rPr lang="en-US" sz="1400" dirty="0" err="1"/>
              <a:t>vedle</a:t>
            </a:r>
            <a:r>
              <a:rPr lang="en-US" sz="1400" dirty="0"/>
              <a:t> </a:t>
            </a:r>
            <a:r>
              <a:rPr lang="en-US" sz="1400" dirty="0" err="1"/>
              <a:t>nadace</a:t>
            </a:r>
            <a:r>
              <a:rPr lang="en-US" sz="1400" dirty="0"/>
              <a:t> </a:t>
            </a:r>
            <a:r>
              <a:rPr lang="en-US" sz="1400" dirty="0" err="1"/>
              <a:t>podílela</a:t>
            </a:r>
            <a:r>
              <a:rPr lang="en-US" sz="1400" dirty="0"/>
              <a:t> </a:t>
            </a:r>
            <a:r>
              <a:rPr lang="en-US" sz="1400" dirty="0" err="1"/>
              <a:t>také</a:t>
            </a:r>
            <a:r>
              <a:rPr lang="en-US" sz="1400" dirty="0"/>
              <a:t> Rada </a:t>
            </a:r>
            <a:r>
              <a:rPr lang="en-US" sz="1400" dirty="0" err="1"/>
              <a:t>Evropy</a:t>
            </a:r>
            <a:r>
              <a:rPr lang="en-US" sz="1400" dirty="0"/>
              <a:t> a UN Women. </a:t>
            </a:r>
            <a:r>
              <a:rPr lang="en-US" sz="1400" dirty="0" err="1"/>
              <a:t>Mluvčími</a:t>
            </a:r>
            <a:r>
              <a:rPr lang="en-US" sz="1400" dirty="0"/>
              <a:t> </a:t>
            </a:r>
            <a:r>
              <a:rPr lang="en-US" sz="1400" dirty="0" err="1"/>
              <a:t>byly</a:t>
            </a:r>
            <a:r>
              <a:rPr lang="en-US" sz="1400" dirty="0"/>
              <a:t> </a:t>
            </a:r>
            <a:r>
              <a:rPr lang="en-US" sz="1400" dirty="0" err="1"/>
              <a:t>vedle</a:t>
            </a:r>
            <a:r>
              <a:rPr lang="en-US" sz="1400" dirty="0"/>
              <a:t> </a:t>
            </a:r>
            <a:r>
              <a:rPr lang="en-US" sz="1400" dirty="0" err="1"/>
              <a:t>Taťány</a:t>
            </a:r>
            <a:r>
              <a:rPr lang="en-US" sz="1400" dirty="0"/>
              <a:t> J. E. </a:t>
            </a:r>
            <a:r>
              <a:rPr lang="en-US" sz="1400" dirty="0" err="1"/>
              <a:t>velvyslankyně</a:t>
            </a:r>
            <a:r>
              <a:rPr lang="en-US" sz="1400" dirty="0"/>
              <a:t> Marie </a:t>
            </a:r>
            <a:r>
              <a:rPr lang="en-US" sz="1400" dirty="0" err="1"/>
              <a:t>Chatardova</a:t>
            </a:r>
            <a:r>
              <a:rPr lang="en-US" sz="1400" dirty="0"/>
              <a:t>, </a:t>
            </a:r>
            <a:r>
              <a:rPr lang="en-US" sz="1400" dirty="0" err="1"/>
              <a:t>Marja</a:t>
            </a:r>
            <a:r>
              <a:rPr lang="en-US" sz="1400" dirty="0"/>
              <a:t> </a:t>
            </a:r>
            <a:r>
              <a:rPr lang="en-US" sz="1400" dirty="0" err="1"/>
              <a:t>Ruotanen</a:t>
            </a:r>
            <a:r>
              <a:rPr lang="en-US" sz="1400" dirty="0"/>
              <a:t> a Aparna </a:t>
            </a:r>
            <a:r>
              <a:rPr lang="en-US" sz="1400" dirty="0" err="1"/>
              <a:t>Mehrotra</a:t>
            </a:r>
            <a:r>
              <a:rPr lang="en-US" sz="1400" dirty="0"/>
              <a:t>. </a:t>
            </a:r>
            <a:endParaRPr lang="cs-CZ" sz="1400" dirty="0"/>
          </a:p>
          <a:p>
            <a:r>
              <a:rPr lang="cs-CZ" sz="1400" dirty="0">
                <a:hlinkClick r:id="rId5"/>
              </a:rPr>
              <a:t>https://www.youtube.com/watch?v=wxFwTN0dTFE&amp;t=51s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537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8" y="2567942"/>
            <a:ext cx="4697412" cy="313657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4350" y="2580548"/>
            <a:ext cx="4700588" cy="3111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0321" y="5910342"/>
            <a:ext cx="6096000" cy="2922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cs-CZ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Obrázek 1 - Robin Dufek, Taťána Kuchařová, Richard Brabec (zleva)</a:t>
            </a:r>
            <a:endParaRPr lang="en-US" sz="1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4350" y="5910342"/>
            <a:ext cx="4339650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cs-CZ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Obrázek 2 - Doprovodná akce nadace v České národní budově	</a:t>
            </a:r>
            <a:endParaRPr lang="en-US" sz="1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05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52EB36-EB2C-4AFE-B09B-0DF8AC87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7CE68524-856D-453B-9349-8E8CBC8BF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9688E6-8880-4976-A59B-AB148C7C9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918" r="9462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D0330D-F534-4131-9807-B71B9EF12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b="1" cap="all"/>
              <a:t>UN NY, 2017</a:t>
            </a:r>
            <a:br>
              <a:rPr lang="en-US" sz="3200" b="1" cap="all"/>
            </a:br>
            <a:endParaRPr lang="en-US" sz="3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B7ED37-7ABB-42DD-AB26-3F90282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1600" dirty="0"/>
              <a:t>Na </a:t>
            </a:r>
            <a:r>
              <a:rPr lang="en-US" sz="1600" dirty="0" err="1"/>
              <a:t>konci</a:t>
            </a:r>
            <a:r>
              <a:rPr lang="en-US" sz="1600" dirty="0"/>
              <a:t> </a:t>
            </a:r>
            <a:r>
              <a:rPr lang="en-US" sz="1600" dirty="0" err="1"/>
              <a:t>roku</a:t>
            </a:r>
            <a:r>
              <a:rPr lang="en-US" sz="1600" dirty="0"/>
              <a:t> 2017 se </a:t>
            </a:r>
            <a:r>
              <a:rPr lang="en-US" sz="1600" dirty="0" err="1"/>
              <a:t>Taťána</a:t>
            </a:r>
            <a:r>
              <a:rPr lang="en-US" sz="1600" dirty="0"/>
              <a:t> </a:t>
            </a:r>
            <a:r>
              <a:rPr lang="en-US" sz="1600" dirty="0" err="1"/>
              <a:t>zúčastnila</a:t>
            </a:r>
            <a:r>
              <a:rPr lang="en-US" sz="1600" dirty="0"/>
              <a:t> </a:t>
            </a:r>
            <a:r>
              <a:rPr lang="en-US" sz="1600" dirty="0" err="1"/>
              <a:t>pracovní</a:t>
            </a:r>
            <a:r>
              <a:rPr lang="en-US" sz="1600" dirty="0"/>
              <a:t> </a:t>
            </a:r>
            <a:r>
              <a:rPr lang="en-US" sz="1600" dirty="0" err="1"/>
              <a:t>snídaně</a:t>
            </a:r>
            <a:r>
              <a:rPr lang="en-US" sz="1600" dirty="0"/>
              <a:t>, </a:t>
            </a:r>
            <a:r>
              <a:rPr lang="en-US" sz="1600" dirty="0" err="1"/>
              <a:t>kterou</a:t>
            </a:r>
            <a:r>
              <a:rPr lang="en-US" sz="1600" dirty="0"/>
              <a:t> </a:t>
            </a:r>
            <a:r>
              <a:rPr lang="en-US" sz="1600" dirty="0" err="1"/>
              <a:t>organizovala</a:t>
            </a:r>
            <a:r>
              <a:rPr lang="en-US" sz="1600" dirty="0"/>
              <a:t> J. E. Marie </a:t>
            </a:r>
            <a:r>
              <a:rPr lang="en-US" sz="1600" dirty="0" err="1"/>
              <a:t>Chatardova</a:t>
            </a:r>
            <a:r>
              <a:rPr lang="en-US" sz="1600" dirty="0"/>
              <a:t> </a:t>
            </a:r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err="1"/>
              <a:t>příležitosti</a:t>
            </a:r>
            <a:r>
              <a:rPr lang="en-US" sz="1600" dirty="0"/>
              <a:t> </a:t>
            </a:r>
            <a:r>
              <a:rPr lang="en-US" sz="1600" dirty="0" err="1"/>
              <a:t>předsednictví</a:t>
            </a:r>
            <a:r>
              <a:rPr lang="en-US" sz="1600" dirty="0"/>
              <a:t> ECOSOC. </a:t>
            </a:r>
          </a:p>
          <a:p>
            <a:r>
              <a:rPr lang="en-US" sz="1600" dirty="0" err="1"/>
              <a:t>Cílem</a:t>
            </a:r>
            <a:r>
              <a:rPr lang="en-US" sz="1600" dirty="0"/>
              <a:t> </a:t>
            </a:r>
            <a:r>
              <a:rPr lang="en-US" sz="1600" dirty="0" err="1"/>
              <a:t>snídaně</a:t>
            </a:r>
            <a:r>
              <a:rPr lang="en-US" sz="1600" dirty="0"/>
              <a:t> </a:t>
            </a:r>
            <a:r>
              <a:rPr lang="en-US" sz="1600" dirty="0" err="1"/>
              <a:t>bylo</a:t>
            </a:r>
            <a:r>
              <a:rPr lang="en-US" sz="1600" dirty="0"/>
              <a:t> </a:t>
            </a:r>
            <a:r>
              <a:rPr lang="en-US" sz="1600" dirty="0" err="1"/>
              <a:t>sdílet</a:t>
            </a:r>
            <a:r>
              <a:rPr lang="en-US" sz="1600" dirty="0"/>
              <a:t> </a:t>
            </a:r>
            <a:r>
              <a:rPr lang="en-US" sz="1600" dirty="0" err="1"/>
              <a:t>zkušenosti</a:t>
            </a:r>
            <a:r>
              <a:rPr lang="en-US" sz="1600" dirty="0"/>
              <a:t> z </a:t>
            </a:r>
            <a:r>
              <a:rPr lang="en-US" sz="1600" dirty="0" err="1"/>
              <a:t>oblasti</a:t>
            </a:r>
            <a:r>
              <a:rPr lang="en-US" sz="1600" dirty="0"/>
              <a:t> </a:t>
            </a:r>
            <a:r>
              <a:rPr lang="en-US" sz="1600" dirty="0" err="1"/>
              <a:t>aktivní</a:t>
            </a:r>
            <a:r>
              <a:rPr lang="en-US" sz="1600" dirty="0"/>
              <a:t> </a:t>
            </a:r>
            <a:r>
              <a:rPr lang="en-US" sz="1600" dirty="0" err="1"/>
              <a:t>participace</a:t>
            </a:r>
            <a:r>
              <a:rPr lang="en-US" sz="1600" dirty="0"/>
              <a:t> </a:t>
            </a:r>
            <a:r>
              <a:rPr lang="en-US" sz="1600" dirty="0" err="1"/>
              <a:t>neziskových</a:t>
            </a:r>
            <a:r>
              <a:rPr lang="en-US" sz="1600" dirty="0"/>
              <a:t> </a:t>
            </a:r>
            <a:r>
              <a:rPr lang="en-US" sz="1600" dirty="0" err="1"/>
              <a:t>organizací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vytváření</a:t>
            </a:r>
            <a:r>
              <a:rPr lang="en-US" sz="1600" dirty="0"/>
              <a:t> </a:t>
            </a:r>
            <a:r>
              <a:rPr lang="en-US" sz="1600" dirty="0" err="1"/>
              <a:t>politik</a:t>
            </a:r>
            <a:r>
              <a:rPr lang="en-US" sz="1600" dirty="0"/>
              <a:t>. </a:t>
            </a:r>
            <a:r>
              <a:rPr lang="en-US" sz="1600" dirty="0" err="1"/>
              <a:t>Taťána</a:t>
            </a:r>
            <a:r>
              <a:rPr lang="en-US" sz="1600" dirty="0"/>
              <a:t> </a:t>
            </a:r>
            <a:r>
              <a:rPr lang="en-US" sz="1600" dirty="0" err="1"/>
              <a:t>představila</a:t>
            </a:r>
            <a:r>
              <a:rPr lang="en-US" sz="1600" dirty="0"/>
              <a:t> </a:t>
            </a:r>
            <a:r>
              <a:rPr lang="en-US" sz="1600" dirty="0" err="1"/>
              <a:t>spolupráci</a:t>
            </a:r>
            <a:r>
              <a:rPr lang="en-US" sz="1600" dirty="0"/>
              <a:t> </a:t>
            </a:r>
            <a:r>
              <a:rPr lang="en-US" sz="1600" dirty="0" err="1"/>
              <a:t>nadace</a:t>
            </a:r>
            <a:r>
              <a:rPr lang="en-US" sz="1600" dirty="0"/>
              <a:t> a </a:t>
            </a:r>
            <a:r>
              <a:rPr lang="en-US" sz="1600" dirty="0" err="1"/>
              <a:t>Vlády</a:t>
            </a:r>
            <a:r>
              <a:rPr lang="en-US" sz="1600" dirty="0"/>
              <a:t> </a:t>
            </a:r>
            <a:r>
              <a:rPr lang="en-US" sz="1600" dirty="0" err="1"/>
              <a:t>České</a:t>
            </a:r>
            <a:r>
              <a:rPr lang="en-US" sz="1600" dirty="0"/>
              <a:t> </a:t>
            </a:r>
            <a:r>
              <a:rPr lang="en-US" sz="1600" dirty="0" err="1"/>
              <a:t>republiky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implementaci</a:t>
            </a:r>
            <a:r>
              <a:rPr lang="en-US" sz="1600" dirty="0"/>
              <a:t> </a:t>
            </a:r>
            <a:r>
              <a:rPr lang="en-US" sz="1600" dirty="0" err="1"/>
              <a:t>Agendy</a:t>
            </a:r>
            <a:r>
              <a:rPr lang="en-US" sz="1600" dirty="0"/>
              <a:t> 2030 a </a:t>
            </a:r>
            <a:r>
              <a:rPr lang="en-US" sz="1600" dirty="0" err="1"/>
              <a:t>také</a:t>
            </a:r>
            <a:r>
              <a:rPr lang="en-US" sz="1600" dirty="0"/>
              <a:t> </a:t>
            </a:r>
            <a:r>
              <a:rPr lang="en-US" sz="1600" dirty="0" err="1"/>
              <a:t>sdílela</a:t>
            </a:r>
            <a:r>
              <a:rPr lang="en-US" sz="1600" dirty="0"/>
              <a:t> </a:t>
            </a:r>
            <a:r>
              <a:rPr lang="en-US" sz="1600" dirty="0" err="1"/>
              <a:t>své</a:t>
            </a:r>
            <a:r>
              <a:rPr lang="en-US" sz="1600" dirty="0"/>
              <a:t> </a:t>
            </a:r>
            <a:r>
              <a:rPr lang="en-US" sz="1600" dirty="0" err="1"/>
              <a:t>zkušenosti</a:t>
            </a:r>
            <a:r>
              <a:rPr lang="en-US" sz="1600" dirty="0"/>
              <a:t> </a:t>
            </a:r>
            <a:r>
              <a:rPr lang="en-US" sz="1600" dirty="0" err="1"/>
              <a:t>ze</a:t>
            </a:r>
            <a:r>
              <a:rPr lang="en-US" sz="1600" dirty="0"/>
              <a:t> </a:t>
            </a:r>
            <a:r>
              <a:rPr lang="en-US" sz="1600" dirty="0" err="1"/>
              <a:t>spolupráce</a:t>
            </a:r>
            <a:r>
              <a:rPr lang="en-US" sz="1600" dirty="0"/>
              <a:t> </a:t>
            </a:r>
            <a:r>
              <a:rPr lang="en-US" sz="1600" dirty="0" err="1"/>
              <a:t>mezi</a:t>
            </a:r>
            <a:r>
              <a:rPr lang="en-US" sz="1600" dirty="0"/>
              <a:t> </a:t>
            </a:r>
            <a:r>
              <a:rPr lang="en-US" sz="1600" dirty="0" err="1"/>
              <a:t>nadací</a:t>
            </a:r>
            <a:r>
              <a:rPr lang="en-US" sz="1600" dirty="0"/>
              <a:t> a </a:t>
            </a:r>
            <a:r>
              <a:rPr lang="en-US" sz="1600" dirty="0" err="1"/>
              <a:t>soukromým</a:t>
            </a:r>
            <a:r>
              <a:rPr lang="en-US" sz="1600" dirty="0"/>
              <a:t> </a:t>
            </a:r>
            <a:r>
              <a:rPr lang="en-US" sz="1600" dirty="0" err="1"/>
              <a:t>sektorem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573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 cap="all" dirty="0"/>
              <a:t>UN NY, 2018</a:t>
            </a:r>
            <a:br>
              <a:rPr lang="en-US" b="1" cap="al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r>
              <a:rPr lang="en-US" sz="1500" dirty="0" err="1"/>
              <a:t>České</a:t>
            </a:r>
            <a:r>
              <a:rPr lang="en-US" sz="1500" dirty="0"/>
              <a:t> </a:t>
            </a:r>
            <a:r>
              <a:rPr lang="en-US" sz="1500" dirty="0" err="1"/>
              <a:t>předsednictví</a:t>
            </a:r>
            <a:r>
              <a:rPr lang="en-US" sz="1500" dirty="0"/>
              <a:t> ECOSOC </a:t>
            </a:r>
            <a:r>
              <a:rPr lang="en-US" sz="1500" dirty="0" err="1"/>
              <a:t>pokrač</a:t>
            </a:r>
            <a:r>
              <a:rPr lang="cs-CZ" sz="1500" dirty="0" err="1"/>
              <a:t>ovalo</a:t>
            </a:r>
            <a:r>
              <a:rPr lang="en-US" sz="1500" dirty="0"/>
              <a:t> </a:t>
            </a:r>
            <a:r>
              <a:rPr lang="en-US" sz="1500" dirty="0" err="1"/>
              <a:t>až</a:t>
            </a:r>
            <a:r>
              <a:rPr lang="en-US" sz="1500" dirty="0"/>
              <a:t> do </a:t>
            </a:r>
            <a:r>
              <a:rPr lang="en-US" sz="1500" dirty="0" err="1"/>
              <a:t>července</a:t>
            </a:r>
            <a:r>
              <a:rPr lang="en-US" sz="1500" dirty="0"/>
              <a:t> 2018, proto i </a:t>
            </a:r>
            <a:r>
              <a:rPr lang="en-US" sz="1500" dirty="0" err="1"/>
              <a:t>společné</a:t>
            </a:r>
            <a:r>
              <a:rPr lang="en-US" sz="1500" dirty="0"/>
              <a:t> </a:t>
            </a:r>
            <a:r>
              <a:rPr lang="en-US" sz="1500" dirty="0" err="1"/>
              <a:t>akce</a:t>
            </a:r>
            <a:r>
              <a:rPr lang="en-US" sz="1500" dirty="0"/>
              <a:t> </a:t>
            </a:r>
            <a:r>
              <a:rPr lang="en-US" sz="1500" dirty="0" err="1"/>
              <a:t>přibýva</a:t>
            </a:r>
            <a:r>
              <a:rPr lang="cs-CZ" sz="1500" dirty="0" err="1"/>
              <a:t>ly</a:t>
            </a:r>
            <a:r>
              <a:rPr lang="en-US" sz="1500" dirty="0"/>
              <a:t>. Na </a:t>
            </a:r>
            <a:r>
              <a:rPr lang="en-US" sz="1500" dirty="0" err="1"/>
              <a:t>přelomu</a:t>
            </a:r>
            <a:r>
              <a:rPr lang="en-US" sz="1500" dirty="0"/>
              <a:t> </a:t>
            </a:r>
            <a:r>
              <a:rPr lang="en-US" sz="1500" dirty="0" err="1"/>
              <a:t>ledna</a:t>
            </a:r>
            <a:r>
              <a:rPr lang="en-US" sz="1500" dirty="0"/>
              <a:t> a </a:t>
            </a:r>
            <a:r>
              <a:rPr lang="en-US" sz="1500" dirty="0" err="1"/>
              <a:t>února</a:t>
            </a:r>
            <a:r>
              <a:rPr lang="en-US" sz="1500" dirty="0"/>
              <a:t> 2018 se v </a:t>
            </a:r>
            <a:r>
              <a:rPr lang="en-US" sz="1500" dirty="0" err="1"/>
              <a:t>rámci</a:t>
            </a:r>
            <a:r>
              <a:rPr lang="en-US" sz="1500" dirty="0"/>
              <a:t> ECOSOC </a:t>
            </a:r>
            <a:r>
              <a:rPr lang="en-US" sz="1500" dirty="0" err="1"/>
              <a:t>kon</a:t>
            </a:r>
            <a:r>
              <a:rPr lang="cs-CZ" sz="1500" dirty="0"/>
              <a:t>alo</a:t>
            </a:r>
            <a:r>
              <a:rPr lang="en-US" sz="1500" dirty="0"/>
              <a:t> </a:t>
            </a:r>
            <a:r>
              <a:rPr lang="en-US" sz="1500" dirty="0" err="1"/>
              <a:t>Fórum</a:t>
            </a:r>
            <a:r>
              <a:rPr lang="en-US" sz="1500" dirty="0"/>
              <a:t> </a:t>
            </a:r>
            <a:r>
              <a:rPr lang="en-US" sz="1500" dirty="0" err="1"/>
              <a:t>mladých</a:t>
            </a:r>
            <a:r>
              <a:rPr lang="en-US" sz="1500" dirty="0"/>
              <a:t>. </a:t>
            </a:r>
            <a:r>
              <a:rPr lang="en-US" sz="1500" dirty="0" err="1"/>
              <a:t>Taťána</a:t>
            </a:r>
            <a:r>
              <a:rPr lang="en-US" sz="1500" dirty="0"/>
              <a:t> </a:t>
            </a:r>
            <a:r>
              <a:rPr lang="en-US" sz="1500" dirty="0" err="1"/>
              <a:t>byla</a:t>
            </a:r>
            <a:r>
              <a:rPr lang="en-US" sz="1500" dirty="0"/>
              <a:t> keynote </a:t>
            </a:r>
            <a:r>
              <a:rPr lang="en-US" sz="1500" dirty="0" err="1"/>
              <a:t>řečníkem</a:t>
            </a:r>
            <a:r>
              <a:rPr lang="en-US" sz="1500" dirty="0"/>
              <a:t> </a:t>
            </a:r>
            <a:r>
              <a:rPr lang="en-US" sz="1500" dirty="0" err="1"/>
              <a:t>na</a:t>
            </a:r>
            <a:r>
              <a:rPr lang="en-US" sz="1500" dirty="0"/>
              <a:t> </a:t>
            </a:r>
            <a:r>
              <a:rPr lang="en-US" sz="1500" dirty="0" err="1"/>
              <a:t>tomto</a:t>
            </a:r>
            <a:r>
              <a:rPr lang="en-US" sz="1500" dirty="0"/>
              <a:t> </a:t>
            </a:r>
            <a:r>
              <a:rPr lang="en-US" sz="1500" dirty="0" err="1"/>
              <a:t>fóru</a:t>
            </a:r>
            <a:r>
              <a:rPr lang="en-US" sz="1500" dirty="0"/>
              <a:t>. </a:t>
            </a:r>
            <a:r>
              <a:rPr lang="en-US" sz="1500" dirty="0" err="1"/>
              <a:t>Název</a:t>
            </a:r>
            <a:r>
              <a:rPr lang="en-US" sz="1500" dirty="0"/>
              <a:t> </a:t>
            </a:r>
            <a:r>
              <a:rPr lang="en-US" sz="1500" dirty="0" err="1"/>
              <a:t>fóra</a:t>
            </a:r>
            <a:r>
              <a:rPr lang="en-US" sz="1500" dirty="0"/>
              <a:t> </a:t>
            </a:r>
            <a:r>
              <a:rPr lang="en-US" sz="1500" dirty="0" err="1"/>
              <a:t>je</a:t>
            </a:r>
            <a:r>
              <a:rPr lang="en-US" sz="1500" dirty="0"/>
              <a:t> Role </a:t>
            </a:r>
            <a:r>
              <a:rPr lang="en-US" sz="1500" dirty="0" err="1"/>
              <a:t>mladých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vytváření</a:t>
            </a:r>
            <a:r>
              <a:rPr lang="en-US" sz="1500" dirty="0"/>
              <a:t> </a:t>
            </a:r>
            <a:r>
              <a:rPr lang="en-US" sz="1500" dirty="0" err="1"/>
              <a:t>udržitelných</a:t>
            </a:r>
            <a:r>
              <a:rPr lang="en-US" sz="1500" dirty="0"/>
              <a:t> a </a:t>
            </a:r>
            <a:r>
              <a:rPr lang="en-US" sz="1500" dirty="0" err="1"/>
              <a:t>odolných</a:t>
            </a:r>
            <a:r>
              <a:rPr lang="en-US" sz="1500" dirty="0"/>
              <a:t> </a:t>
            </a:r>
            <a:r>
              <a:rPr lang="en-US" sz="1500" dirty="0" err="1"/>
              <a:t>komunit</a:t>
            </a:r>
            <a:r>
              <a:rPr lang="en-US" sz="1500" dirty="0"/>
              <a:t>. </a:t>
            </a:r>
            <a:r>
              <a:rPr lang="en-US" sz="1500" dirty="0" err="1"/>
              <a:t>Tématem</a:t>
            </a:r>
            <a:r>
              <a:rPr lang="en-US" sz="1500" dirty="0"/>
              <a:t> </a:t>
            </a:r>
            <a:r>
              <a:rPr lang="en-US" sz="1500" dirty="0" err="1"/>
              <a:t>jejího</a:t>
            </a:r>
            <a:r>
              <a:rPr lang="en-US" sz="1500" dirty="0"/>
              <a:t> </a:t>
            </a:r>
            <a:r>
              <a:rPr lang="en-US" sz="1500" dirty="0" err="1"/>
              <a:t>projevu</a:t>
            </a:r>
            <a:r>
              <a:rPr lang="cs-CZ" sz="1500" dirty="0"/>
              <a:t> </a:t>
            </a:r>
            <a:r>
              <a:rPr lang="en-US" sz="1500" dirty="0" err="1"/>
              <a:t>bylo</a:t>
            </a:r>
            <a:r>
              <a:rPr lang="en-US" sz="1500" dirty="0"/>
              <a:t> </a:t>
            </a:r>
            <a:r>
              <a:rPr lang="en-US" sz="1500" dirty="0" err="1"/>
              <a:t>zapojení</a:t>
            </a:r>
            <a:r>
              <a:rPr lang="en-US" sz="1500" dirty="0"/>
              <a:t> </a:t>
            </a:r>
            <a:r>
              <a:rPr lang="en-US" sz="1500" dirty="0" err="1"/>
              <a:t>mladých</a:t>
            </a:r>
            <a:r>
              <a:rPr lang="en-US" sz="1500" dirty="0"/>
              <a:t> do </a:t>
            </a:r>
            <a:r>
              <a:rPr lang="en-US" sz="1500" dirty="0" err="1"/>
              <a:t>plnění</a:t>
            </a:r>
            <a:r>
              <a:rPr lang="en-US" sz="1500" dirty="0"/>
              <a:t> </a:t>
            </a:r>
            <a:r>
              <a:rPr lang="en-US" sz="1500" dirty="0" err="1"/>
              <a:t>Cílů</a:t>
            </a:r>
            <a:r>
              <a:rPr lang="en-US" sz="1500" dirty="0"/>
              <a:t> </a:t>
            </a:r>
            <a:r>
              <a:rPr lang="en-US" sz="1500" dirty="0" err="1"/>
              <a:t>udržitelného</a:t>
            </a:r>
            <a:r>
              <a:rPr lang="en-US" sz="1500" dirty="0"/>
              <a:t> </a:t>
            </a:r>
            <a:r>
              <a:rPr lang="en-US" sz="1500" dirty="0" err="1"/>
              <a:t>rozvoje</a:t>
            </a:r>
            <a:r>
              <a:rPr lang="en-US" sz="1500" dirty="0"/>
              <a:t>, </a:t>
            </a:r>
            <a:r>
              <a:rPr lang="en-US" sz="1500" dirty="0" err="1"/>
              <a:t>potažmo</a:t>
            </a:r>
            <a:r>
              <a:rPr lang="en-US" sz="1500" dirty="0"/>
              <a:t> do pomoci </a:t>
            </a:r>
            <a:r>
              <a:rPr lang="en-US" sz="1500" dirty="0" err="1"/>
              <a:t>seniorům</a:t>
            </a:r>
            <a:r>
              <a:rPr lang="en-US" sz="1500" dirty="0"/>
              <a:t>. </a:t>
            </a:r>
            <a:r>
              <a:rPr lang="en-US" sz="1500" dirty="0" err="1"/>
              <a:t>Důležitou</a:t>
            </a:r>
            <a:r>
              <a:rPr lang="en-US" sz="1500" dirty="0"/>
              <a:t> </a:t>
            </a:r>
            <a:r>
              <a:rPr lang="en-US" sz="1500" dirty="0" err="1"/>
              <a:t>součástí</a:t>
            </a:r>
            <a:r>
              <a:rPr lang="en-US" sz="1500" dirty="0"/>
              <a:t> </a:t>
            </a:r>
            <a:r>
              <a:rPr lang="en-US" sz="1500" dirty="0" err="1"/>
              <a:t>toho</a:t>
            </a:r>
            <a:r>
              <a:rPr lang="en-US" sz="1500" dirty="0"/>
              <a:t> </a:t>
            </a:r>
            <a:r>
              <a:rPr lang="en-US" sz="1500" dirty="0" err="1"/>
              <a:t>je</a:t>
            </a:r>
            <a:r>
              <a:rPr lang="en-US" sz="1500" dirty="0"/>
              <a:t> </a:t>
            </a:r>
            <a:r>
              <a:rPr lang="en-US" sz="1500" dirty="0" err="1"/>
              <a:t>podpora</a:t>
            </a:r>
            <a:r>
              <a:rPr lang="en-US" sz="1500" dirty="0"/>
              <a:t> </a:t>
            </a:r>
            <a:r>
              <a:rPr lang="en-US" sz="1500" dirty="0" err="1"/>
              <a:t>malých</a:t>
            </a:r>
            <a:r>
              <a:rPr lang="en-US" sz="1500" dirty="0"/>
              <a:t> </a:t>
            </a:r>
            <a:r>
              <a:rPr lang="en-US" sz="1500" dirty="0" err="1"/>
              <a:t>lokálních</a:t>
            </a:r>
            <a:r>
              <a:rPr lang="en-US" sz="1500" dirty="0"/>
              <a:t> </a:t>
            </a:r>
            <a:r>
              <a:rPr lang="en-US" sz="1500" dirty="0" err="1"/>
              <a:t>organizací</a:t>
            </a:r>
            <a:r>
              <a:rPr lang="en-US" sz="1500" dirty="0"/>
              <a:t>, </a:t>
            </a:r>
            <a:r>
              <a:rPr lang="en-US" sz="1500" dirty="0" err="1"/>
              <a:t>které</a:t>
            </a:r>
            <a:r>
              <a:rPr lang="en-US" sz="1500" dirty="0"/>
              <a:t> </a:t>
            </a:r>
            <a:r>
              <a:rPr lang="en-US" sz="1500" dirty="0" err="1"/>
              <a:t>dělají</a:t>
            </a:r>
            <a:r>
              <a:rPr lang="en-US" sz="1500" dirty="0"/>
              <a:t> </a:t>
            </a:r>
            <a:r>
              <a:rPr lang="en-US" sz="1500" dirty="0" err="1"/>
              <a:t>úžasnou</a:t>
            </a:r>
            <a:r>
              <a:rPr lang="en-US" sz="1500" dirty="0"/>
              <a:t> </a:t>
            </a:r>
            <a:r>
              <a:rPr lang="en-US" sz="1500" dirty="0" err="1"/>
              <a:t>práci</a:t>
            </a:r>
            <a:r>
              <a:rPr lang="en-US" sz="1500" dirty="0"/>
              <a:t> s </a:t>
            </a:r>
            <a:r>
              <a:rPr lang="en-US" sz="1500" dirty="0" err="1"/>
              <a:t>velmi</a:t>
            </a:r>
            <a:r>
              <a:rPr lang="en-US" sz="1500" dirty="0"/>
              <a:t> </a:t>
            </a:r>
            <a:r>
              <a:rPr lang="en-US" sz="1500" dirty="0" err="1"/>
              <a:t>malým</a:t>
            </a:r>
            <a:r>
              <a:rPr lang="en-US" sz="1500" dirty="0"/>
              <a:t> </a:t>
            </a:r>
            <a:r>
              <a:rPr lang="en-US" sz="1500" dirty="0" err="1"/>
              <a:t>rozpočtem</a:t>
            </a:r>
            <a:r>
              <a:rPr lang="en-US" sz="1500" dirty="0"/>
              <a:t>. </a:t>
            </a:r>
          </a:p>
          <a:p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stejnou</a:t>
            </a:r>
            <a:r>
              <a:rPr lang="en-US" sz="1500" dirty="0"/>
              <a:t> </a:t>
            </a:r>
            <a:r>
              <a:rPr lang="en-US" sz="1500" dirty="0" err="1"/>
              <a:t>dobu</a:t>
            </a:r>
            <a:r>
              <a:rPr lang="en-US" sz="1500" dirty="0"/>
              <a:t> se v New </a:t>
            </a:r>
            <a:r>
              <a:rPr lang="en-US" sz="1500" dirty="0" err="1"/>
              <a:t>Yorku</a:t>
            </a:r>
            <a:r>
              <a:rPr lang="en-US" sz="1500" dirty="0"/>
              <a:t> </a:t>
            </a:r>
            <a:r>
              <a:rPr lang="en-US" sz="1500" dirty="0" err="1"/>
              <a:t>koná</a:t>
            </a:r>
            <a:r>
              <a:rPr lang="en-US" sz="1500" dirty="0"/>
              <a:t> 56. </a:t>
            </a:r>
            <a:r>
              <a:rPr lang="en-US" sz="1500" dirty="0" err="1"/>
              <a:t>zasedání</a:t>
            </a:r>
            <a:r>
              <a:rPr lang="en-US" sz="1500" dirty="0"/>
              <a:t> </a:t>
            </a:r>
            <a:r>
              <a:rPr lang="en-US" sz="1500" dirty="0" err="1"/>
              <a:t>Komise</a:t>
            </a:r>
            <a:r>
              <a:rPr lang="en-US" sz="1500" dirty="0"/>
              <a:t> pro </a:t>
            </a:r>
            <a:r>
              <a:rPr lang="en-US" sz="1500" dirty="0" err="1"/>
              <a:t>sociální</a:t>
            </a:r>
            <a:r>
              <a:rPr lang="en-US" sz="1500" dirty="0"/>
              <a:t> </a:t>
            </a:r>
            <a:r>
              <a:rPr lang="en-US" sz="1500" dirty="0" err="1"/>
              <a:t>rozvoj</a:t>
            </a:r>
            <a:r>
              <a:rPr lang="en-US" sz="1500" dirty="0"/>
              <a:t>. </a:t>
            </a:r>
            <a:r>
              <a:rPr lang="en-US" sz="1500" dirty="0" err="1"/>
              <a:t>Jedna</a:t>
            </a:r>
            <a:r>
              <a:rPr lang="en-US" sz="1500" dirty="0"/>
              <a:t> </a:t>
            </a:r>
            <a:r>
              <a:rPr lang="en-US" sz="1500" dirty="0" err="1"/>
              <a:t>jeho</a:t>
            </a:r>
            <a:r>
              <a:rPr lang="en-US" sz="1500" dirty="0"/>
              <a:t> </a:t>
            </a:r>
            <a:r>
              <a:rPr lang="en-US" sz="1500" dirty="0" err="1"/>
              <a:t>část</a:t>
            </a:r>
            <a:r>
              <a:rPr lang="en-US" sz="1500" dirty="0"/>
              <a:t> </a:t>
            </a:r>
            <a:r>
              <a:rPr lang="en-US" sz="1500" dirty="0" err="1"/>
              <a:t>byla</a:t>
            </a:r>
            <a:r>
              <a:rPr lang="en-US" sz="1500" dirty="0"/>
              <a:t> </a:t>
            </a:r>
            <a:r>
              <a:rPr lang="en-US" sz="1500" dirty="0" err="1"/>
              <a:t>speciálně</a:t>
            </a:r>
            <a:r>
              <a:rPr lang="en-US" sz="1500" dirty="0"/>
              <a:t> </a:t>
            </a:r>
            <a:r>
              <a:rPr lang="en-US" sz="1500" dirty="0" err="1"/>
              <a:t>věnována</a:t>
            </a:r>
            <a:r>
              <a:rPr lang="en-US" sz="1500" dirty="0"/>
              <a:t> </a:t>
            </a:r>
            <a:r>
              <a:rPr lang="en-US" sz="1500" dirty="0" err="1"/>
              <a:t>problematice</a:t>
            </a:r>
            <a:r>
              <a:rPr lang="en-US" sz="1500" dirty="0"/>
              <a:t> </a:t>
            </a:r>
            <a:r>
              <a:rPr lang="en-US" sz="1500" dirty="0" err="1"/>
              <a:t>stárnutí</a:t>
            </a:r>
            <a:r>
              <a:rPr lang="en-US" sz="1500" dirty="0"/>
              <a:t>, </a:t>
            </a:r>
            <a:r>
              <a:rPr lang="en-US" sz="1500" dirty="0" err="1"/>
              <a:t>kulatého</a:t>
            </a:r>
            <a:r>
              <a:rPr lang="en-US" sz="1500" dirty="0"/>
              <a:t> </a:t>
            </a:r>
            <a:r>
              <a:rPr lang="en-US" sz="1500" dirty="0" err="1"/>
              <a:t>stolu</a:t>
            </a:r>
            <a:r>
              <a:rPr lang="en-US" sz="1500" dirty="0"/>
              <a:t> </a:t>
            </a:r>
            <a:r>
              <a:rPr lang="en-US" sz="1500" dirty="0" err="1"/>
              <a:t>organizovaném</a:t>
            </a:r>
            <a:r>
              <a:rPr lang="en-US" sz="1500" dirty="0"/>
              <a:t> UNFPA s </a:t>
            </a:r>
            <a:r>
              <a:rPr lang="en-US" sz="1500" dirty="0" err="1"/>
              <a:t>tématem</a:t>
            </a:r>
            <a:r>
              <a:rPr lang="en-US" sz="1500" dirty="0"/>
              <a:t> „Age of Aging“ se </a:t>
            </a:r>
            <a:r>
              <a:rPr lang="en-US" sz="1500" dirty="0" err="1"/>
              <a:t>zúčastnila</a:t>
            </a:r>
            <a:r>
              <a:rPr lang="en-US" sz="1500" dirty="0"/>
              <a:t> </a:t>
            </a:r>
            <a:r>
              <a:rPr lang="en-US" sz="1500" dirty="0" err="1"/>
              <a:t>také</a:t>
            </a:r>
            <a:r>
              <a:rPr lang="en-US" sz="1500" dirty="0"/>
              <a:t> Taťána. </a:t>
            </a:r>
            <a:endParaRPr lang="cs-CZ" sz="1500" dirty="0"/>
          </a:p>
          <a:p>
            <a:r>
              <a:rPr lang="cs-CZ" sz="1500" dirty="0"/>
              <a:t>Celý projev zde - </a:t>
            </a:r>
            <a:r>
              <a:rPr lang="cs-CZ" sz="1600" dirty="0">
                <a:hlinkClick r:id="rId2"/>
              </a:rPr>
              <a:t>https://www.youtube.com/watch?v=3qfKbKVsiHo&amp;t=66s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189" r="21690"/>
          <a:stretch/>
        </p:blipFill>
        <p:spPr>
          <a:xfrm>
            <a:off x="794325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94325" y="6069035"/>
            <a:ext cx="454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Obrázek</a:t>
            </a:r>
            <a:r>
              <a:rPr lang="en-US" sz="1200" b="1" dirty="0"/>
              <a:t> 3 - </a:t>
            </a:r>
            <a:r>
              <a:rPr lang="en-US" sz="1200" b="1" dirty="0" err="1"/>
              <a:t>Taťána</a:t>
            </a:r>
            <a:r>
              <a:rPr lang="en-US" sz="1200" b="1" dirty="0"/>
              <a:t> s UN Youth Envoy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7429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8" y="2376631"/>
            <a:ext cx="4697412" cy="35192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4350" y="2373511"/>
            <a:ext cx="4700588" cy="3525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063" y="6004990"/>
            <a:ext cx="4751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Obrázek</a:t>
            </a:r>
            <a:r>
              <a:rPr lang="en-US" sz="1200" b="1" dirty="0"/>
              <a:t> 4 - </a:t>
            </a:r>
            <a:r>
              <a:rPr lang="en-US" sz="1200" b="1" dirty="0" err="1"/>
              <a:t>Kulatý</a:t>
            </a:r>
            <a:r>
              <a:rPr lang="en-US" sz="1200" b="1" dirty="0"/>
              <a:t> </a:t>
            </a:r>
            <a:r>
              <a:rPr lang="en-US" sz="1200" b="1" dirty="0" err="1"/>
              <a:t>stůl</a:t>
            </a:r>
            <a:r>
              <a:rPr lang="en-US" sz="1200" b="1" dirty="0"/>
              <a:t> Age of Aging (UNFPA)</a:t>
            </a:r>
          </a:p>
        </p:txBody>
      </p:sp>
    </p:spTree>
    <p:extLst>
      <p:ext uri="{BB962C8B-B14F-4D97-AF65-F5344CB8AC3E}">
        <p14:creationId xmlns:p14="http://schemas.microsoft.com/office/powerpoint/2010/main" val="52522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 b="1" cap="all"/>
              <a:t>UN NY, 2018</a:t>
            </a:r>
            <a:br>
              <a:rPr lang="en-US" sz="2400" b="1" cap="all"/>
            </a:br>
            <a:endParaRPr lang="en-US" sz="24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 fontScale="92500"/>
          </a:bodyPr>
          <a:lstStyle/>
          <a:p>
            <a:r>
              <a:rPr lang="en-US" sz="1400" dirty="0"/>
              <a:t>V </a:t>
            </a:r>
            <a:r>
              <a:rPr lang="en-US" sz="1400" dirty="0" err="1"/>
              <a:t>březnu</a:t>
            </a:r>
            <a:r>
              <a:rPr lang="en-US" sz="1400" dirty="0"/>
              <a:t> v New </a:t>
            </a:r>
            <a:r>
              <a:rPr lang="en-US" sz="1400" dirty="0" err="1"/>
              <a:t>Yorku</a:t>
            </a:r>
            <a:r>
              <a:rPr lang="en-US" sz="1400" dirty="0"/>
              <a:t>, v </a:t>
            </a:r>
            <a:r>
              <a:rPr lang="en-US" sz="1400" dirty="0" err="1"/>
              <a:t>hlavním</a:t>
            </a:r>
            <a:r>
              <a:rPr lang="en-US" sz="1400" dirty="0"/>
              <a:t> </a:t>
            </a:r>
            <a:r>
              <a:rPr lang="en-US" sz="1400" dirty="0" err="1"/>
              <a:t>sídle</a:t>
            </a:r>
            <a:r>
              <a:rPr lang="en-US" sz="1400" dirty="0"/>
              <a:t> OSN, </a:t>
            </a:r>
            <a:r>
              <a:rPr lang="en-US" sz="1400" dirty="0" err="1"/>
              <a:t>proběhlo</a:t>
            </a:r>
            <a:r>
              <a:rPr lang="en-US" sz="1400" dirty="0"/>
              <a:t> </a:t>
            </a:r>
            <a:r>
              <a:rPr lang="en-US" sz="1400" dirty="0" err="1"/>
              <a:t>zasedání</a:t>
            </a:r>
            <a:r>
              <a:rPr lang="en-US" sz="1400" dirty="0"/>
              <a:t> </a:t>
            </a:r>
            <a:r>
              <a:rPr lang="en-US" sz="1400" dirty="0" err="1"/>
              <a:t>Komise</a:t>
            </a:r>
            <a:r>
              <a:rPr lang="en-US" sz="1400" dirty="0"/>
              <a:t> o </a:t>
            </a:r>
            <a:r>
              <a:rPr lang="en-US" sz="1400" dirty="0" err="1"/>
              <a:t>postavení</a:t>
            </a:r>
            <a:r>
              <a:rPr lang="en-US" sz="1400" dirty="0"/>
              <a:t> </a:t>
            </a:r>
            <a:r>
              <a:rPr lang="en-US" sz="1400" dirty="0" err="1"/>
              <a:t>žen</a:t>
            </a:r>
            <a:r>
              <a:rPr lang="en-US" sz="1400" dirty="0"/>
              <a:t>, UN Women. </a:t>
            </a:r>
            <a:r>
              <a:rPr lang="en-US" sz="1400" dirty="0" err="1"/>
              <a:t>Je</a:t>
            </a:r>
            <a:r>
              <a:rPr lang="en-US" sz="1400" dirty="0"/>
              <a:t> to </a:t>
            </a:r>
            <a:r>
              <a:rPr lang="en-US" sz="1400" dirty="0" err="1"/>
              <a:t>největší</a:t>
            </a:r>
            <a:r>
              <a:rPr lang="en-US" sz="1400" dirty="0"/>
              <a:t> </a:t>
            </a:r>
            <a:r>
              <a:rPr lang="en-US" sz="1400" dirty="0" err="1"/>
              <a:t>akce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půdě</a:t>
            </a:r>
            <a:r>
              <a:rPr lang="en-US" sz="1400" dirty="0"/>
              <a:t> OSN </a:t>
            </a:r>
            <a:r>
              <a:rPr lang="en-US" sz="1400" dirty="0" err="1"/>
              <a:t>hned</a:t>
            </a:r>
            <a:r>
              <a:rPr lang="en-US" sz="1400" dirty="0"/>
              <a:t> </a:t>
            </a:r>
            <a:r>
              <a:rPr lang="en-US" sz="1400" dirty="0" err="1"/>
              <a:t>po</a:t>
            </a:r>
            <a:r>
              <a:rPr lang="en-US" sz="1400" dirty="0"/>
              <a:t> </a:t>
            </a:r>
            <a:r>
              <a:rPr lang="en-US" sz="1400" dirty="0" err="1"/>
              <a:t>zasedání</a:t>
            </a:r>
            <a:r>
              <a:rPr lang="en-US" sz="1400" dirty="0"/>
              <a:t> </a:t>
            </a:r>
            <a:r>
              <a:rPr lang="en-US" sz="1400" dirty="0" err="1"/>
              <a:t>Valného</a:t>
            </a:r>
            <a:r>
              <a:rPr lang="en-US" sz="1400" dirty="0"/>
              <a:t> </a:t>
            </a:r>
            <a:r>
              <a:rPr lang="en-US" sz="1400" dirty="0" err="1"/>
              <a:t>shromáždění</a:t>
            </a:r>
            <a:r>
              <a:rPr lang="en-US" sz="1400" dirty="0"/>
              <a:t>. </a:t>
            </a:r>
            <a:r>
              <a:rPr lang="en-US" sz="1400" dirty="0" err="1"/>
              <a:t>Letos</a:t>
            </a:r>
            <a:r>
              <a:rPr lang="en-US" sz="1400" dirty="0"/>
              <a:t> se ho </a:t>
            </a:r>
            <a:r>
              <a:rPr lang="en-US" sz="1400" dirty="0" err="1"/>
              <a:t>účastní</a:t>
            </a:r>
            <a:r>
              <a:rPr lang="en-US" sz="1400" dirty="0"/>
              <a:t> </a:t>
            </a:r>
            <a:r>
              <a:rPr lang="en-US" sz="1400" dirty="0" err="1"/>
              <a:t>také</a:t>
            </a:r>
            <a:r>
              <a:rPr lang="en-US" sz="1400" dirty="0"/>
              <a:t> Taťána </a:t>
            </a:r>
            <a:r>
              <a:rPr lang="cs-CZ" sz="1400" dirty="0"/>
              <a:t>Kuchařová</a:t>
            </a:r>
            <a:r>
              <a:rPr lang="en-US" sz="1400" dirty="0"/>
              <a:t>. </a:t>
            </a:r>
          </a:p>
          <a:p>
            <a:r>
              <a:rPr lang="en-US" sz="1400" dirty="0" err="1"/>
              <a:t>Společně</a:t>
            </a:r>
            <a:r>
              <a:rPr lang="en-US" sz="1400" dirty="0"/>
              <a:t> se </a:t>
            </a:r>
            <a:r>
              <a:rPr lang="en-US" sz="1400" dirty="0" err="1"/>
              <a:t>zástupci</a:t>
            </a:r>
            <a:r>
              <a:rPr lang="en-US" sz="1400" dirty="0"/>
              <a:t> </a:t>
            </a:r>
            <a:r>
              <a:rPr lang="en-US" sz="1400" dirty="0" err="1"/>
              <a:t>České</a:t>
            </a:r>
            <a:r>
              <a:rPr lang="en-US" sz="1400" dirty="0"/>
              <a:t> </a:t>
            </a:r>
            <a:r>
              <a:rPr lang="en-US" sz="1400" dirty="0" err="1"/>
              <a:t>republiky</a:t>
            </a:r>
            <a:r>
              <a:rPr lang="en-US" sz="1400" dirty="0"/>
              <a:t>, </a:t>
            </a:r>
            <a:r>
              <a:rPr lang="en-US" sz="1400" dirty="0" err="1"/>
              <a:t>Švédska</a:t>
            </a:r>
            <a:r>
              <a:rPr lang="en-US" sz="1400" dirty="0"/>
              <a:t> a UN Women </a:t>
            </a:r>
            <a:r>
              <a:rPr lang="en-US" sz="1400" dirty="0" err="1"/>
              <a:t>hovořila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důležité</a:t>
            </a:r>
            <a:r>
              <a:rPr lang="en-US" sz="1400" dirty="0"/>
              <a:t> </a:t>
            </a:r>
            <a:r>
              <a:rPr lang="en-US" sz="1400" dirty="0" err="1"/>
              <a:t>aktuální</a:t>
            </a:r>
            <a:r>
              <a:rPr lang="en-US" sz="1400" dirty="0"/>
              <a:t> </a:t>
            </a:r>
            <a:r>
              <a:rPr lang="en-US" sz="1400" dirty="0" err="1"/>
              <a:t>téma</a:t>
            </a:r>
            <a:r>
              <a:rPr lang="en-US" sz="1400" dirty="0"/>
              <a:t> </a:t>
            </a:r>
            <a:r>
              <a:rPr lang="en-US" sz="1400" dirty="0" err="1"/>
              <a:t>participace</a:t>
            </a:r>
            <a:r>
              <a:rPr lang="en-US" sz="1400" dirty="0"/>
              <a:t> a </a:t>
            </a:r>
            <a:r>
              <a:rPr lang="en-US" sz="1400" dirty="0" err="1"/>
              <a:t>postavení</a:t>
            </a:r>
            <a:r>
              <a:rPr lang="en-US" sz="1400" dirty="0"/>
              <a:t> </a:t>
            </a:r>
            <a:r>
              <a:rPr lang="en-US" sz="1400" dirty="0" err="1"/>
              <a:t>žen</a:t>
            </a:r>
            <a:r>
              <a:rPr lang="en-US" sz="1400" dirty="0"/>
              <a:t>.</a:t>
            </a:r>
          </a:p>
          <a:p>
            <a:r>
              <a:rPr lang="en-US" sz="1400" dirty="0" err="1"/>
              <a:t>Taťánin</a:t>
            </a:r>
            <a:r>
              <a:rPr lang="en-US" sz="1400" dirty="0"/>
              <a:t> </a:t>
            </a:r>
            <a:r>
              <a:rPr lang="en-US" sz="1400" dirty="0" err="1"/>
              <a:t>příspěvek</a:t>
            </a:r>
            <a:r>
              <a:rPr lang="en-US" sz="1400" dirty="0"/>
              <a:t> se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zástupce</a:t>
            </a:r>
            <a:r>
              <a:rPr lang="en-US" sz="1400" dirty="0"/>
              <a:t> </a:t>
            </a:r>
            <a:r>
              <a:rPr lang="en-US" sz="1400" dirty="0" err="1"/>
              <a:t>nevládní</a:t>
            </a:r>
            <a:r>
              <a:rPr lang="en-US" sz="1400" dirty="0"/>
              <a:t> </a:t>
            </a:r>
            <a:r>
              <a:rPr lang="en-US" sz="1400" dirty="0" err="1"/>
              <a:t>organizace</a:t>
            </a:r>
            <a:r>
              <a:rPr lang="en-US" sz="1400" dirty="0"/>
              <a:t> </a:t>
            </a:r>
            <a:r>
              <a:rPr lang="en-US" sz="1400" dirty="0" err="1"/>
              <a:t>týkal</a:t>
            </a:r>
            <a:r>
              <a:rPr lang="en-US" sz="1400" dirty="0"/>
              <a:t> </a:t>
            </a:r>
            <a:r>
              <a:rPr lang="en-US" sz="1400" dirty="0" err="1"/>
              <a:t>především</a:t>
            </a:r>
            <a:r>
              <a:rPr lang="en-US" sz="1400" dirty="0"/>
              <a:t> </a:t>
            </a:r>
            <a:r>
              <a:rPr lang="en-US" sz="1400" dirty="0" err="1"/>
              <a:t>žen</a:t>
            </a:r>
            <a:r>
              <a:rPr lang="en-US" sz="1400" dirty="0"/>
              <a:t> v </a:t>
            </a:r>
            <a:r>
              <a:rPr lang="en-US" sz="1400" dirty="0" err="1"/>
              <a:t>neziskovém</a:t>
            </a:r>
            <a:r>
              <a:rPr lang="en-US" sz="1400" dirty="0"/>
              <a:t> </a:t>
            </a:r>
            <a:r>
              <a:rPr lang="en-US" sz="1400" dirty="0" err="1"/>
              <a:t>sektoru</a:t>
            </a:r>
            <a:r>
              <a:rPr lang="en-US" sz="1400" dirty="0"/>
              <a:t>, ale </a:t>
            </a:r>
            <a:r>
              <a:rPr lang="en-US" sz="1400" dirty="0" err="1"/>
              <a:t>dotkl</a:t>
            </a:r>
            <a:r>
              <a:rPr lang="en-US" sz="1400" dirty="0"/>
              <a:t> se </a:t>
            </a:r>
            <a:r>
              <a:rPr lang="en-US" sz="1400" dirty="0" err="1"/>
              <a:t>také</a:t>
            </a:r>
            <a:r>
              <a:rPr lang="en-US" sz="1400" dirty="0"/>
              <a:t> </a:t>
            </a:r>
            <a:r>
              <a:rPr lang="en-US" sz="1400" dirty="0" err="1"/>
              <a:t>rozdílu</a:t>
            </a:r>
            <a:r>
              <a:rPr lang="en-US" sz="1400" dirty="0"/>
              <a:t> v </a:t>
            </a:r>
            <a:r>
              <a:rPr lang="en-US" sz="1400" dirty="0" err="1"/>
              <a:t>platech</a:t>
            </a:r>
            <a:r>
              <a:rPr lang="en-US" sz="1400" dirty="0"/>
              <a:t> </a:t>
            </a:r>
            <a:r>
              <a:rPr lang="en-US" sz="1400" dirty="0" err="1"/>
              <a:t>mezi</a:t>
            </a:r>
            <a:r>
              <a:rPr lang="en-US" sz="1400" dirty="0"/>
              <a:t> </a:t>
            </a:r>
            <a:r>
              <a:rPr lang="en-US" sz="1400" dirty="0" err="1"/>
              <a:t>muži</a:t>
            </a:r>
            <a:r>
              <a:rPr lang="en-US" sz="1400" dirty="0"/>
              <a:t> a </a:t>
            </a:r>
            <a:r>
              <a:rPr lang="en-US" sz="1400" dirty="0" err="1"/>
              <a:t>ženami</a:t>
            </a:r>
            <a:r>
              <a:rPr lang="en-US" sz="1400" dirty="0"/>
              <a:t> a </a:t>
            </a:r>
            <a:r>
              <a:rPr lang="en-US" sz="1400" dirty="0" err="1"/>
              <a:t>důležitosti</a:t>
            </a:r>
            <a:r>
              <a:rPr lang="en-US" sz="1400" dirty="0"/>
              <a:t> </a:t>
            </a:r>
            <a:r>
              <a:rPr lang="en-US" sz="1400" dirty="0" err="1"/>
              <a:t>podpory</a:t>
            </a:r>
            <a:r>
              <a:rPr lang="en-US" sz="1400" dirty="0"/>
              <a:t> </a:t>
            </a:r>
            <a:r>
              <a:rPr lang="en-US" sz="1400" dirty="0" err="1"/>
              <a:t>neziskovek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se </a:t>
            </a:r>
            <a:r>
              <a:rPr lang="en-US" sz="1400" dirty="0" err="1"/>
              <a:t>zabývají</a:t>
            </a:r>
            <a:r>
              <a:rPr lang="en-US" sz="1400" dirty="0"/>
              <a:t> </a:t>
            </a:r>
            <a:r>
              <a:rPr lang="en-US" sz="1400" dirty="0" err="1"/>
              <a:t>rovnými</a:t>
            </a:r>
            <a:r>
              <a:rPr lang="en-US" sz="1400" dirty="0"/>
              <a:t> </a:t>
            </a:r>
            <a:r>
              <a:rPr lang="en-US" sz="1400" dirty="0" err="1"/>
              <a:t>příležitostmi</a:t>
            </a:r>
            <a:r>
              <a:rPr lang="en-US" sz="1400" dirty="0"/>
              <a:t> </a:t>
            </a:r>
            <a:r>
              <a:rPr lang="en-US" sz="1400" dirty="0" err="1"/>
              <a:t>žen</a:t>
            </a:r>
            <a:r>
              <a:rPr lang="en-US" sz="1400" dirty="0"/>
              <a:t> a </a:t>
            </a:r>
            <a:r>
              <a:rPr lang="en-US" sz="1400" dirty="0" err="1"/>
              <a:t>mužů</a:t>
            </a:r>
            <a:endParaRPr lang="en-US" sz="1400" dirty="0"/>
          </a:p>
          <a:p>
            <a:r>
              <a:rPr lang="cs-CZ" sz="1400" dirty="0">
                <a:hlinkClick r:id="rId4"/>
              </a:rPr>
              <a:t>https://www.youtube.com/watch?v=C6sJ8U-XgkI&amp;t=38s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90" y="662591"/>
            <a:ext cx="6269479" cy="553281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51554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FCB4D24C6DD24888B96E9FF36746D2" ma:contentTypeVersion="18" ma:contentTypeDescription="Vytvoří nový dokument" ma:contentTypeScope="" ma:versionID="316c6c42ac0f6c31c33803e4fac2697b">
  <xsd:schema xmlns:xsd="http://www.w3.org/2001/XMLSchema" xmlns:xs="http://www.w3.org/2001/XMLSchema" xmlns:p="http://schemas.microsoft.com/office/2006/metadata/properties" xmlns:ns2="66164ca3-c5f9-4bda-b1f5-2577ba68b5b5" xmlns:ns3="015606e6-5c42-416e-a8b7-60500c62b878" targetNamespace="http://schemas.microsoft.com/office/2006/metadata/properties" ma:root="true" ma:fieldsID="cba76990e3fe8c33387f7d1d307caa4a" ns2:_="" ns3:_="">
    <xsd:import namespace="66164ca3-c5f9-4bda-b1f5-2577ba68b5b5"/>
    <xsd:import namespace="015606e6-5c42-416e-a8b7-60500c62b8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64ca3-c5f9-4bda-b1f5-2577ba68b5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c707f442-54ca-40e9-b0f7-496c28f567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5606e6-5c42-416e-a8b7-60500c62b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a356d63-88bb-4a49-a421-3df86d29ed48}" ma:internalName="TaxCatchAll" ma:showField="CatchAllData" ma:web="015606e6-5c42-416e-a8b7-60500c62b8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5606e6-5c42-416e-a8b7-60500c62b878" xsi:nil="true"/>
    <lcf76f155ced4ddcb4097134ff3c332f xmlns="66164ca3-c5f9-4bda-b1f5-2577ba68b5b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F5EE1F-2825-4153-BF70-06EA2BF696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64ca3-c5f9-4bda-b1f5-2577ba68b5b5"/>
    <ds:schemaRef ds:uri="015606e6-5c42-416e-a8b7-60500c62b8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F10077-5CE5-40CC-9C85-618513AB64EA}">
  <ds:schemaRefs>
    <ds:schemaRef ds:uri="http://schemas.microsoft.com/office/2006/metadata/properties"/>
    <ds:schemaRef ds:uri="http://schemas.microsoft.com/office/infopath/2007/PartnerControls"/>
    <ds:schemaRef ds:uri="015606e6-5c42-416e-a8b7-60500c62b878"/>
    <ds:schemaRef ds:uri="66164ca3-c5f9-4bda-b1f5-2577ba68b5b5"/>
  </ds:schemaRefs>
</ds:datastoreItem>
</file>

<file path=customXml/itemProps3.xml><?xml version="1.0" encoding="utf-8"?>
<ds:datastoreItem xmlns:ds="http://schemas.openxmlformats.org/officeDocument/2006/customXml" ds:itemID="{5351177C-FE61-44E8-82CF-72D1D0439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2009</Words>
  <Application>Microsoft Office PowerPoint</Application>
  <PresentationFormat>Širokoúhlá obrazovka</PresentationFormat>
  <Paragraphs>80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Berlin</vt:lpstr>
      <vt:lpstr>SPOLUPRÁCE S OSN A 16 LET NADACE</vt:lpstr>
      <vt:lpstr>UN NY, 2015 </vt:lpstr>
      <vt:lpstr>UN Ženeva, 2015 </vt:lpstr>
      <vt:lpstr>UN NY, 2017 </vt:lpstr>
      <vt:lpstr>Prezentace aplikace PowerPoint</vt:lpstr>
      <vt:lpstr>UN NY, 2017 </vt:lpstr>
      <vt:lpstr>UN NY, 2018 </vt:lpstr>
      <vt:lpstr>Prezentace aplikace PowerPoint</vt:lpstr>
      <vt:lpstr>UN NY, 2018 </vt:lpstr>
      <vt:lpstr>UN GENEVA, 2018 </vt:lpstr>
      <vt:lpstr>UN NY, 2019 </vt:lpstr>
      <vt:lpstr>UN NY, 2023 </vt:lpstr>
      <vt:lpstr>UN NY, 2024 </vt:lpstr>
      <vt:lpstr>Prezentace aplikace PowerPoint</vt:lpstr>
      <vt:lpstr>SDGs Ambassador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Taťána KUCHAŘOVÁ (36) </vt:lpstr>
      <vt:lpstr>16 LET NADACE KRÁSA POMOCI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SPOLUPRÁCE S OSN A 14 LET NADACE</dc:title>
  <dc:creator>Jeremy Johnson</dc:creator>
  <cp:lastModifiedBy>Soňa Morawitzová | Krása pomoci</cp:lastModifiedBy>
  <cp:revision>64</cp:revision>
  <dcterms:created xsi:type="dcterms:W3CDTF">2019-06-03T08:31:06Z</dcterms:created>
  <dcterms:modified xsi:type="dcterms:W3CDTF">2025-02-25T05:05:38Z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0x0101008CFCB4D24C6DD24888B96E9FF36746D2</vt:lpwstr>
  </property>
  <property fmtid="{D5CDD505-2E9C-101B-9397-08002B2CF9AE}" pid="3" name="ComplianceAssetId">
    <vt:lpwstr/>
  </property>
  <property fmtid="{D5CDD505-2E9C-101B-9397-08002B2CF9AE}" pid="4" name="MediaServiceImageTags">
    <vt:lpwstr/>
  </property>
</Properties>
</file>